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3" r:id="rId9"/>
    <p:sldId id="262" r:id="rId10"/>
    <p:sldId id="265" r:id="rId11"/>
    <p:sldId id="266" r:id="rId12"/>
    <p:sldId id="269" r:id="rId13"/>
    <p:sldId id="274" r:id="rId14"/>
    <p:sldId id="275" r:id="rId15"/>
    <p:sldId id="276" r:id="rId16"/>
    <p:sldId id="278" r:id="rId17"/>
    <p:sldId id="279" r:id="rId18"/>
    <p:sldId id="273" r:id="rId19"/>
    <p:sldId id="272" r:id="rId20"/>
    <p:sldId id="288" r:id="rId21"/>
    <p:sldId id="267" r:id="rId22"/>
    <p:sldId id="280" r:id="rId23"/>
    <p:sldId id="282" r:id="rId24"/>
    <p:sldId id="283" r:id="rId25"/>
    <p:sldId id="268" r:id="rId26"/>
    <p:sldId id="286" r:id="rId27"/>
    <p:sldId id="270" r:id="rId28"/>
    <p:sldId id="284" r:id="rId29"/>
    <p:sldId id="285" r:id="rId30"/>
    <p:sldId id="281" r:id="rId31"/>
    <p:sldId id="287"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776624-7491-4CDF-8D18-C15A451009E8}"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76624-7491-4CDF-8D18-C15A451009E8}"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76624-7491-4CDF-8D18-C15A451009E8}"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76624-7491-4CDF-8D18-C15A451009E8}"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76624-7491-4CDF-8D18-C15A451009E8}"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776624-7491-4CDF-8D18-C15A451009E8}"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76624-7491-4CDF-8D18-C15A451009E8}" type="datetimeFigureOut">
              <a:rPr lang="en-US" smtClean="0"/>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76624-7491-4CDF-8D18-C15A451009E8}"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76624-7491-4CDF-8D18-C15A451009E8}"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EF516-F768-4204-9F72-03C8F25EF2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76624-7491-4CDF-8D18-C15A451009E8}"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EF516-F768-4204-9F72-03C8F25EF26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6776624-7491-4CDF-8D18-C15A451009E8}" type="datetimeFigureOut">
              <a:rPr lang="en-US" smtClean="0"/>
              <a:t>11/6/2013</a:t>
            </a:fld>
            <a:endParaRPr lang="en-US"/>
          </a:p>
        </p:txBody>
      </p:sp>
      <p:sp>
        <p:nvSpPr>
          <p:cNvPr id="9" name="Slide Number Placeholder 8"/>
          <p:cNvSpPr>
            <a:spLocks noGrp="1"/>
          </p:cNvSpPr>
          <p:nvPr>
            <p:ph type="sldNum" sz="quarter" idx="11"/>
          </p:nvPr>
        </p:nvSpPr>
        <p:spPr/>
        <p:txBody>
          <a:bodyPr/>
          <a:lstStyle/>
          <a:p>
            <a:fld id="{D45EF516-F768-4204-9F72-03C8F25EF26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5EF516-F768-4204-9F72-03C8F25EF26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6776624-7491-4CDF-8D18-C15A451009E8}" type="datetimeFigureOut">
              <a:rPr lang="en-US" smtClean="0"/>
              <a:t>11/6/2013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com/url?sa=i&amp;rct=j&amp;q=gunpowder+empires&amp;source=images&amp;cd=&amp;cad=rja&amp;docid=UJ-DbawqIKpecM&amp;tbnid=eeizCFruge8Q4M:&amp;ved=0CAUQjRw&amp;url=http://wps.ablongman.com/wps/media/objects/419/429222/thumbs/ch17_324.html&amp;ei=CoJqUuCRD8TpkAe8-IHAAQ&amp;bvm=bv.55123115,d.eW0&amp;psig=AFQjCNHIorS2IpCOZ_aPX9HyOMYF4m-X9A&amp;ust=1382798213663064"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Pascal_Coste"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gunpowder+empires&amp;source=images&amp;cd=&amp;cad=rja&amp;docid=ppNrQcfqqwugMM&amp;tbnid=QK7pY8j3wKqgkM:&amp;ved=0CAUQjRw&amp;url=http://domin.dom.edu/faculty/dperry/hist270silk/calendar/changes/mongols/lecture.htm&amp;ei=eoJqUuWWBpPxkQforoGYAg&amp;bvm=bv.55123115,d.eW0&amp;psig=AFQjCNHIorS2IpCOZ_aPX9HyOMYF4m-X9A&amp;ust=1382798213663064"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Islamic Empires of Asia</a:t>
            </a:r>
            <a:br>
              <a:rPr lang="en-US" sz="4800" dirty="0" smtClean="0"/>
            </a:br>
            <a:r>
              <a:rPr lang="en-US" sz="4800" dirty="0" smtClean="0"/>
              <a:t>1450-1750</a:t>
            </a:r>
            <a:endParaRPr lang="en-US" sz="4800" dirty="0"/>
          </a:p>
        </p:txBody>
      </p:sp>
      <p:sp>
        <p:nvSpPr>
          <p:cNvPr id="3" name="Subtitle 2"/>
          <p:cNvSpPr>
            <a:spLocks noGrp="1"/>
          </p:cNvSpPr>
          <p:nvPr>
            <p:ph type="subTitle" idx="1"/>
          </p:nvPr>
        </p:nvSpPr>
        <p:spPr/>
        <p:txBody>
          <a:bodyPr>
            <a:normAutofit lnSpcReduction="10000"/>
          </a:bodyPr>
          <a:lstStyle/>
          <a:p>
            <a:r>
              <a:rPr lang="en-US" dirty="0" smtClean="0"/>
              <a:t>Ottoman</a:t>
            </a:r>
          </a:p>
          <a:p>
            <a:r>
              <a:rPr lang="en-US" dirty="0" err="1" smtClean="0"/>
              <a:t>Safavid</a:t>
            </a:r>
            <a:endParaRPr lang="en-US" dirty="0" smtClean="0"/>
          </a:p>
          <a:p>
            <a:r>
              <a:rPr lang="en-US" dirty="0" smtClean="0"/>
              <a:t>Mughal</a:t>
            </a:r>
            <a:endParaRPr lang="en-US" dirty="0"/>
          </a:p>
        </p:txBody>
      </p:sp>
    </p:spTree>
    <p:extLst>
      <p:ext uri="{BB962C8B-B14F-4D97-AF65-F5344CB8AC3E}">
        <p14:creationId xmlns:p14="http://schemas.microsoft.com/office/powerpoint/2010/main" val="2883890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lstStyle/>
          <a:p>
            <a:r>
              <a:rPr lang="en-US" sz="4400" b="1" i="1" dirty="0" smtClean="0"/>
              <a:t>Similar in their creation of elaborate …</a:t>
            </a:r>
            <a:endParaRPr lang="en-US" sz="4400" b="1" i="1" dirty="0"/>
          </a:p>
        </p:txBody>
      </p:sp>
      <p:sp>
        <p:nvSpPr>
          <p:cNvPr id="3" name="Content Placeholder 2"/>
          <p:cNvSpPr>
            <a:spLocks noGrp="1"/>
          </p:cNvSpPr>
          <p:nvPr>
            <p:ph sz="half" idx="1"/>
          </p:nvPr>
        </p:nvSpPr>
        <p:spPr>
          <a:xfrm>
            <a:off x="381000" y="2133600"/>
            <a:ext cx="3657600" cy="4590288"/>
          </a:xfrm>
          <a:ln w="57150">
            <a:solidFill>
              <a:schemeClr val="accent1"/>
            </a:solidFill>
          </a:ln>
        </p:spPr>
        <p:txBody>
          <a:bodyPr/>
          <a:lstStyle/>
          <a:p>
            <a:pPr marL="114300" indent="0">
              <a:buNone/>
            </a:pPr>
            <a:r>
              <a:rPr lang="en-US" sz="3200" b="1" i="1" dirty="0" smtClean="0"/>
              <a:t>Military Institutions</a:t>
            </a:r>
            <a:endParaRPr lang="en-US" dirty="0"/>
          </a:p>
          <a:p>
            <a:r>
              <a:rPr lang="en-US" dirty="0" smtClean="0"/>
              <a:t>Tribal warrior steppe traditions</a:t>
            </a:r>
          </a:p>
          <a:p>
            <a:r>
              <a:rPr lang="en-US" dirty="0" smtClean="0"/>
              <a:t>New ‘gunpowder’ weapons, artillery: Muskets, cannons</a:t>
            </a:r>
          </a:p>
          <a:p>
            <a:r>
              <a:rPr lang="en-US" dirty="0" smtClean="0"/>
              <a:t>Elite Military Corps</a:t>
            </a:r>
          </a:p>
          <a:p>
            <a:r>
              <a:rPr lang="en-US" dirty="0" smtClean="0"/>
              <a:t>Devotion to </a:t>
            </a:r>
            <a:r>
              <a:rPr lang="en-US" dirty="0"/>
              <a:t>I</a:t>
            </a:r>
            <a:r>
              <a:rPr lang="en-US" dirty="0" smtClean="0"/>
              <a:t>slam</a:t>
            </a:r>
          </a:p>
          <a:p>
            <a:endParaRPr lang="en-US" dirty="0" smtClean="0"/>
          </a:p>
          <a:p>
            <a:endParaRPr lang="en-US" dirty="0" smtClean="0"/>
          </a:p>
          <a:p>
            <a:endParaRPr lang="en-US" dirty="0" smtClean="0"/>
          </a:p>
          <a:p>
            <a:pPr marL="114300" indent="0">
              <a:buNone/>
            </a:pPr>
            <a:endParaRPr lang="en-US" dirty="0"/>
          </a:p>
        </p:txBody>
      </p:sp>
      <p:sp>
        <p:nvSpPr>
          <p:cNvPr id="4" name="Content Placeholder 3"/>
          <p:cNvSpPr>
            <a:spLocks noGrp="1"/>
          </p:cNvSpPr>
          <p:nvPr>
            <p:ph sz="half" idx="2"/>
          </p:nvPr>
        </p:nvSpPr>
        <p:spPr>
          <a:xfrm>
            <a:off x="4648200" y="990600"/>
            <a:ext cx="3657600" cy="4590288"/>
          </a:xfrm>
          <a:ln w="57150">
            <a:solidFill>
              <a:schemeClr val="accent1"/>
            </a:solidFill>
          </a:ln>
        </p:spPr>
        <p:txBody>
          <a:bodyPr>
            <a:normAutofit/>
          </a:bodyPr>
          <a:lstStyle/>
          <a:p>
            <a:pPr marL="114300" indent="0">
              <a:buNone/>
            </a:pPr>
            <a:r>
              <a:rPr lang="en-US" sz="3200" b="1" i="1" dirty="0" smtClean="0"/>
              <a:t>Administrative Institutions</a:t>
            </a:r>
          </a:p>
          <a:p>
            <a:r>
              <a:rPr lang="en-US" dirty="0" smtClean="0"/>
              <a:t>Authority of autocratic dynasty</a:t>
            </a:r>
          </a:p>
          <a:p>
            <a:pPr lvl="1"/>
            <a:r>
              <a:rPr lang="en-US" i="1" dirty="0" smtClean="0"/>
              <a:t>Succession unclear</a:t>
            </a:r>
          </a:p>
          <a:p>
            <a:pPr marL="342900" lvl="1">
              <a:buClr>
                <a:schemeClr val="accent1"/>
              </a:buClr>
            </a:pPr>
            <a:r>
              <a:rPr lang="en-US" sz="2800" dirty="0" smtClean="0"/>
              <a:t>Personal piety and </a:t>
            </a:r>
            <a:r>
              <a:rPr lang="en-US" sz="2800" dirty="0" smtClean="0"/>
              <a:t>loyalty </a:t>
            </a:r>
            <a:r>
              <a:rPr lang="en-US" sz="2800" dirty="0"/>
              <a:t>important</a:t>
            </a:r>
          </a:p>
          <a:p>
            <a:r>
              <a:rPr lang="en-US" dirty="0" smtClean="0"/>
              <a:t>Bureaucracy in service to the Sultan</a:t>
            </a:r>
            <a:endParaRPr lang="en-US" dirty="0"/>
          </a:p>
        </p:txBody>
      </p:sp>
    </p:spTree>
    <p:extLst>
      <p:ext uri="{BB962C8B-B14F-4D97-AF65-F5344CB8AC3E}">
        <p14:creationId xmlns:p14="http://schemas.microsoft.com/office/powerpoint/2010/main" val="950385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Ottoman Empire</a:t>
            </a:r>
            <a:endParaRPr lang="en-US" dirty="0"/>
          </a:p>
        </p:txBody>
      </p:sp>
      <p:sp>
        <p:nvSpPr>
          <p:cNvPr id="3" name="Subtitle 2"/>
          <p:cNvSpPr>
            <a:spLocks noGrp="1"/>
          </p:cNvSpPr>
          <p:nvPr>
            <p:ph type="subTitle" idx="1"/>
          </p:nvPr>
        </p:nvSpPr>
        <p:spPr/>
        <p:txBody>
          <a:bodyPr>
            <a:normAutofit/>
          </a:bodyPr>
          <a:lstStyle/>
          <a:p>
            <a:r>
              <a:rPr lang="en-US" sz="2800" dirty="0" smtClean="0"/>
              <a:t>1299</a:t>
            </a:r>
            <a:r>
              <a:rPr lang="en-US" dirty="0" smtClean="0"/>
              <a:t>?</a:t>
            </a:r>
            <a:r>
              <a:rPr lang="en-US" sz="2800" dirty="0" smtClean="0"/>
              <a:t>-</a:t>
            </a:r>
            <a:r>
              <a:rPr lang="en-US" sz="2800" dirty="0" smtClean="0"/>
              <a:t>1922</a:t>
            </a:r>
            <a:endParaRPr lang="en-US" sz="2800" dirty="0"/>
          </a:p>
        </p:txBody>
      </p:sp>
      <p:cxnSp>
        <p:nvCxnSpPr>
          <p:cNvPr id="5" name="Straight Arrow Connector 4"/>
          <p:cNvCxnSpPr/>
          <p:nvPr/>
        </p:nvCxnSpPr>
        <p:spPr>
          <a:xfrm>
            <a:off x="1981200" y="5105400"/>
            <a:ext cx="1676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657600" y="601980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WOW!</a:t>
            </a:r>
            <a:endParaRPr lang="en-US" dirty="0"/>
          </a:p>
        </p:txBody>
      </p:sp>
    </p:spTree>
    <p:extLst>
      <p:ext uri="{BB962C8B-B14F-4D97-AF65-F5344CB8AC3E}">
        <p14:creationId xmlns:p14="http://schemas.microsoft.com/office/powerpoint/2010/main" val="2990153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65501" cy="1143000"/>
          </a:xfrm>
        </p:spPr>
        <p:txBody>
          <a:bodyPr/>
          <a:lstStyle/>
          <a:p>
            <a:r>
              <a:rPr lang="en-US" dirty="0" smtClean="0"/>
              <a:t>Ottoman: Religion &amp; Politics</a:t>
            </a:r>
            <a:endParaRPr lang="en-US" dirty="0"/>
          </a:p>
        </p:txBody>
      </p:sp>
      <p:sp>
        <p:nvSpPr>
          <p:cNvPr id="3" name="Content Placeholder 2"/>
          <p:cNvSpPr>
            <a:spLocks noGrp="1"/>
          </p:cNvSpPr>
          <p:nvPr>
            <p:ph idx="1"/>
          </p:nvPr>
        </p:nvSpPr>
        <p:spPr>
          <a:xfrm>
            <a:off x="152400" y="1600200"/>
            <a:ext cx="4513101" cy="4800600"/>
          </a:xfrm>
        </p:spPr>
        <p:txBody>
          <a:bodyPr>
            <a:normAutofit lnSpcReduction="10000"/>
          </a:bodyPr>
          <a:lstStyle/>
          <a:p>
            <a:pPr marL="114300" indent="0">
              <a:buNone/>
            </a:pPr>
            <a:r>
              <a:rPr lang="en-US" dirty="0" smtClean="0"/>
              <a:t>Sultan </a:t>
            </a:r>
            <a:r>
              <a:rPr lang="en-US" dirty="0" err="1" smtClean="0"/>
              <a:t>Mehmed</a:t>
            </a:r>
            <a:r>
              <a:rPr lang="en-US" dirty="0" smtClean="0"/>
              <a:t> II “The Conqueror”</a:t>
            </a:r>
          </a:p>
          <a:p>
            <a:r>
              <a:rPr lang="en-US" dirty="0" smtClean="0"/>
              <a:t>Expansion – </a:t>
            </a:r>
            <a:r>
              <a:rPr lang="en-US" i="1" dirty="0" smtClean="0"/>
              <a:t>Two Lands and Two Seas</a:t>
            </a:r>
          </a:p>
          <a:p>
            <a:pPr lvl="1"/>
            <a:r>
              <a:rPr lang="en-US" dirty="0" smtClean="0"/>
              <a:t>Black Sea &amp; Mediterranean</a:t>
            </a:r>
          </a:p>
          <a:p>
            <a:pPr lvl="1"/>
            <a:r>
              <a:rPr lang="en-US" dirty="0" smtClean="0"/>
              <a:t>Eastern Europe &amp; </a:t>
            </a:r>
            <a:r>
              <a:rPr lang="en-US" dirty="0" smtClean="0"/>
              <a:t>Asia</a:t>
            </a:r>
          </a:p>
          <a:p>
            <a:pPr lvl="1"/>
            <a:r>
              <a:rPr lang="en-US" dirty="0" smtClean="0"/>
              <a:t>Naval Supremacy </a:t>
            </a:r>
            <a:endParaRPr lang="en-US" dirty="0" smtClean="0"/>
          </a:p>
          <a:p>
            <a:r>
              <a:rPr lang="en-US" dirty="0" smtClean="0"/>
              <a:t>1453 “Islam abounds</a:t>
            </a:r>
            <a:r>
              <a:rPr lang="en-US" dirty="0" smtClean="0"/>
              <a:t>”</a:t>
            </a:r>
          </a:p>
          <a:p>
            <a:pPr lvl="1"/>
            <a:r>
              <a:rPr lang="en-US" dirty="0" smtClean="0"/>
              <a:t>Trade, craftwork continues</a:t>
            </a:r>
            <a:endParaRPr lang="en-US" dirty="0" smtClean="0"/>
          </a:p>
          <a:p>
            <a:endParaRPr lang="en-US" dirty="0"/>
          </a:p>
          <a:p>
            <a:pPr marL="114300" indent="0">
              <a:buNone/>
            </a:pPr>
            <a:r>
              <a:rPr lang="en-US" dirty="0" err="1"/>
              <a:t>Suleyman</a:t>
            </a:r>
            <a:r>
              <a:rPr lang="en-US" dirty="0"/>
              <a:t> </a:t>
            </a:r>
            <a:r>
              <a:rPr lang="en-US" dirty="0" smtClean="0"/>
              <a:t>the Magnificent</a:t>
            </a:r>
          </a:p>
          <a:p>
            <a:r>
              <a:rPr lang="en-US" i="1" dirty="0" smtClean="0"/>
              <a:t>The Lawgiver</a:t>
            </a:r>
          </a:p>
          <a:p>
            <a:r>
              <a:rPr lang="en-US" dirty="0"/>
              <a:t>r</a:t>
            </a:r>
            <a:r>
              <a:rPr lang="en-US" dirty="0" smtClean="0"/>
              <a:t>. 1520-1566</a:t>
            </a:r>
          </a:p>
          <a:p>
            <a:r>
              <a:rPr lang="en-US" dirty="0" smtClean="0"/>
              <a:t>Apogee of Ottoman Power</a:t>
            </a:r>
          </a:p>
          <a:p>
            <a:endParaRPr lang="en-US" dirty="0"/>
          </a:p>
        </p:txBody>
      </p:sp>
      <p:sp>
        <p:nvSpPr>
          <p:cNvPr id="4" name="Oval 3"/>
          <p:cNvSpPr/>
          <p:nvPr/>
        </p:nvSpPr>
        <p:spPr>
          <a:xfrm>
            <a:off x="4638675" y="152400"/>
            <a:ext cx="3200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Document 3 </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299" y="2743200"/>
            <a:ext cx="357187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19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trint.org/images/rediscovery/02/Ottoman_expansion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7" y="457200"/>
            <a:ext cx="8425503"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33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Hagia</a:t>
            </a:r>
            <a:r>
              <a:rPr lang="en-US" dirty="0" smtClean="0"/>
              <a:t> </a:t>
            </a:r>
            <a:r>
              <a:rPr lang="en-US" i="1" dirty="0" smtClean="0"/>
              <a:t>Sophia</a:t>
            </a:r>
            <a:r>
              <a:rPr lang="en-US" dirty="0" smtClean="0"/>
              <a:t>… Mosque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022317" cy="522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945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0" y="34636"/>
            <a:ext cx="8458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462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Süleymaniye</a:t>
            </a:r>
            <a:r>
              <a:rPr lang="en-US" b="1" dirty="0"/>
              <a:t> Mosque</a:t>
            </a:r>
            <a:endParaRPr lang="en-US" dirty="0"/>
          </a:p>
        </p:txBody>
      </p:sp>
      <p:pic>
        <p:nvPicPr>
          <p:cNvPr id="1026" name="Picture 2" descr="File:Cour mosquee Suleymaniye Istanb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41801"/>
            <a:ext cx="6334125" cy="561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9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73"/>
            <a:ext cx="7620000" cy="1143000"/>
          </a:xfrm>
        </p:spPr>
        <p:txBody>
          <a:bodyPr/>
          <a:lstStyle/>
          <a:p>
            <a:r>
              <a:rPr lang="en-US" dirty="0" smtClean="0"/>
              <a:t>Ottoman Miniatures</a:t>
            </a:r>
            <a:endParaRPr lang="en-US" dirty="0"/>
          </a:p>
        </p:txBody>
      </p:sp>
      <p:pic>
        <p:nvPicPr>
          <p:cNvPr id="2050" name="Picture 2" descr="File:Ottoman miniature pain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3815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ttoman Mini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751810"/>
            <a:ext cx="3848100" cy="307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831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What type of insight do these documents provide about Ottoman society, success and relationship to non-Muslim subjects?</a:t>
            </a:r>
            <a:endParaRPr lang="en-US" sz="3600" dirty="0"/>
          </a:p>
        </p:txBody>
      </p:sp>
      <p:sp>
        <p:nvSpPr>
          <p:cNvPr id="5" name="Subtitle 4"/>
          <p:cNvSpPr>
            <a:spLocks noGrp="1"/>
          </p:cNvSpPr>
          <p:nvPr>
            <p:ph type="subTitle" idx="1"/>
          </p:nvPr>
        </p:nvSpPr>
        <p:spPr/>
        <p:txBody>
          <a:bodyPr/>
          <a:lstStyle/>
          <a:p>
            <a:r>
              <a:rPr lang="en-US" dirty="0" smtClean="0"/>
              <a:t>Document 4</a:t>
            </a:r>
          </a:p>
          <a:p>
            <a:r>
              <a:rPr lang="en-US" dirty="0" smtClean="0"/>
              <a:t>Document 5</a:t>
            </a:r>
            <a:endParaRPr lang="en-US" dirty="0"/>
          </a:p>
        </p:txBody>
      </p:sp>
    </p:spTree>
    <p:extLst>
      <p:ext uri="{BB962C8B-B14F-4D97-AF65-F5344CB8AC3E}">
        <p14:creationId xmlns:p14="http://schemas.microsoft.com/office/powerpoint/2010/main" val="1548692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143000"/>
          </a:xfrm>
        </p:spPr>
        <p:txBody>
          <a:bodyPr/>
          <a:lstStyle/>
          <a:p>
            <a:r>
              <a:rPr lang="en-US" dirty="0" smtClean="0"/>
              <a:t>Ottoman </a:t>
            </a:r>
            <a:r>
              <a:rPr lang="en-US" dirty="0" smtClean="0"/>
              <a:t>Society…policy </a:t>
            </a:r>
            <a:r>
              <a:rPr lang="en-US" dirty="0" smtClean="0"/>
              <a:t>&amp; trends</a:t>
            </a:r>
            <a:endParaRPr lang="en-US" dirty="0"/>
          </a:p>
        </p:txBody>
      </p:sp>
      <p:sp>
        <p:nvSpPr>
          <p:cNvPr id="3" name="Content Placeholder 2"/>
          <p:cNvSpPr>
            <a:spLocks noGrp="1"/>
          </p:cNvSpPr>
          <p:nvPr>
            <p:ph idx="1"/>
          </p:nvPr>
        </p:nvSpPr>
        <p:spPr>
          <a:xfrm>
            <a:off x="33779" y="1019175"/>
            <a:ext cx="6248400" cy="5867400"/>
          </a:xfrm>
        </p:spPr>
        <p:txBody>
          <a:bodyPr>
            <a:normAutofit lnSpcReduction="10000"/>
          </a:bodyPr>
          <a:lstStyle/>
          <a:p>
            <a:pPr marL="114300" indent="0">
              <a:buNone/>
            </a:pPr>
            <a:r>
              <a:rPr lang="en-US" b="1" dirty="0" smtClean="0"/>
              <a:t>Sultan</a:t>
            </a:r>
            <a:r>
              <a:rPr lang="en-US" dirty="0" smtClean="0"/>
              <a:t> </a:t>
            </a:r>
            <a:r>
              <a:rPr lang="en-US" i="1" dirty="0" smtClean="0"/>
              <a:t>increasingly </a:t>
            </a:r>
            <a:r>
              <a:rPr lang="en-US" dirty="0" smtClean="0"/>
              <a:t>wealthy and removed from subjects</a:t>
            </a:r>
          </a:p>
          <a:p>
            <a:r>
              <a:rPr lang="en-US" b="1" dirty="0" smtClean="0"/>
              <a:t>Warrior Aristocracy </a:t>
            </a:r>
            <a:r>
              <a:rPr lang="en-US" i="1" dirty="0" smtClean="0"/>
              <a:t>increasingly</a:t>
            </a:r>
            <a:r>
              <a:rPr lang="en-US" dirty="0" smtClean="0"/>
              <a:t> removed from inner circle of sultan</a:t>
            </a:r>
          </a:p>
          <a:p>
            <a:r>
              <a:rPr lang="en-US" b="1" dirty="0" smtClean="0"/>
              <a:t>Bureaucracy</a:t>
            </a:r>
            <a:r>
              <a:rPr lang="en-US" dirty="0" smtClean="0"/>
              <a:t> </a:t>
            </a:r>
            <a:r>
              <a:rPr lang="en-US" i="1" dirty="0" smtClean="0"/>
              <a:t>increasingly</a:t>
            </a:r>
            <a:r>
              <a:rPr lang="en-US" dirty="0" smtClean="0"/>
              <a:t> gains </a:t>
            </a:r>
            <a:r>
              <a:rPr lang="en-US" dirty="0"/>
              <a:t>power and </a:t>
            </a:r>
            <a:r>
              <a:rPr lang="en-US" dirty="0" smtClean="0"/>
              <a:t>influence </a:t>
            </a:r>
          </a:p>
          <a:p>
            <a:pPr lvl="1"/>
            <a:r>
              <a:rPr lang="en-US" dirty="0" smtClean="0"/>
              <a:t>scholars </a:t>
            </a:r>
          </a:p>
          <a:p>
            <a:pPr lvl="1"/>
            <a:r>
              <a:rPr lang="en-US" b="1" dirty="0" smtClean="0"/>
              <a:t>Grand Vizier</a:t>
            </a:r>
            <a:endParaRPr lang="en-US" dirty="0" smtClean="0"/>
          </a:p>
          <a:p>
            <a:pPr lvl="1"/>
            <a:r>
              <a:rPr lang="en-US" b="1" dirty="0" smtClean="0"/>
              <a:t>Janissaries (</a:t>
            </a:r>
            <a:r>
              <a:rPr lang="en-US" b="1" dirty="0" err="1" smtClean="0"/>
              <a:t>Devşirme</a:t>
            </a:r>
            <a:r>
              <a:rPr lang="en-US" b="1" dirty="0" smtClean="0"/>
              <a:t>)  </a:t>
            </a:r>
            <a:r>
              <a:rPr lang="en-US" i="1" dirty="0" err="1" smtClean="0"/>
              <a:t>yeni</a:t>
            </a:r>
            <a:r>
              <a:rPr lang="en-US" i="1" dirty="0" smtClean="0"/>
              <a:t> </a:t>
            </a:r>
            <a:r>
              <a:rPr lang="en-US" i="1" dirty="0" err="1" smtClean="0"/>
              <a:t>cheri</a:t>
            </a:r>
            <a:r>
              <a:rPr lang="en-US" dirty="0" smtClean="0"/>
              <a:t> </a:t>
            </a:r>
            <a:r>
              <a:rPr lang="en-US" dirty="0"/>
              <a:t>or "new </a:t>
            </a:r>
            <a:r>
              <a:rPr lang="en-US" dirty="0" smtClean="0"/>
              <a:t>troops”</a:t>
            </a:r>
          </a:p>
          <a:p>
            <a:pPr lvl="1"/>
            <a:endParaRPr lang="en-US" dirty="0" smtClean="0"/>
          </a:p>
          <a:p>
            <a:r>
              <a:rPr lang="en-US" b="1" dirty="0" smtClean="0"/>
              <a:t>People </a:t>
            </a:r>
            <a:r>
              <a:rPr lang="en-US" b="1" dirty="0" smtClean="0"/>
              <a:t>of the Book- </a:t>
            </a:r>
            <a:r>
              <a:rPr lang="en-US" dirty="0" smtClean="0"/>
              <a:t>tolerated, but restricted </a:t>
            </a:r>
            <a:endParaRPr lang="en-US" dirty="0"/>
          </a:p>
          <a:p>
            <a:pPr lvl="1"/>
            <a:r>
              <a:rPr lang="en-US" b="1" i="1" dirty="0" err="1" smtClean="0"/>
              <a:t>Jizya</a:t>
            </a:r>
            <a:endParaRPr lang="en-US" b="1" i="1" dirty="0" smtClean="0"/>
          </a:p>
          <a:p>
            <a:pPr lvl="1"/>
            <a:r>
              <a:rPr lang="en-US" dirty="0" err="1" smtClean="0"/>
              <a:t>Islamicisation</a:t>
            </a:r>
            <a:r>
              <a:rPr lang="en-US" dirty="0" smtClean="0"/>
              <a:t> of </a:t>
            </a:r>
            <a:r>
              <a:rPr lang="en-US" dirty="0" smtClean="0"/>
              <a:t>B</a:t>
            </a:r>
            <a:r>
              <a:rPr lang="en-US" dirty="0" smtClean="0"/>
              <a:t>osnia</a:t>
            </a:r>
          </a:p>
          <a:p>
            <a:pPr lvl="1"/>
            <a:r>
              <a:rPr lang="en-US" b="1" dirty="0" smtClean="0"/>
              <a:t>Millet</a:t>
            </a:r>
            <a:r>
              <a:rPr lang="en-US" dirty="0" smtClean="0"/>
              <a:t> communities</a:t>
            </a:r>
          </a:p>
          <a:p>
            <a:pPr lvl="1"/>
            <a:endParaRPr lang="en-US" dirty="0" smtClean="0"/>
          </a:p>
          <a:p>
            <a:r>
              <a:rPr lang="en-US" dirty="0" smtClean="0"/>
              <a:t>“Ruled from the harem”</a:t>
            </a:r>
            <a:endParaRPr lang="en-US" dirty="0"/>
          </a:p>
          <a:p>
            <a:pPr marL="411480" lvl="1" indent="0">
              <a:buNone/>
            </a:pPr>
            <a:endParaRPr lang="en-US" dirty="0"/>
          </a:p>
        </p:txBody>
      </p:sp>
      <p:pic>
        <p:nvPicPr>
          <p:cNvPr id="3076" name="Picture 4" descr="http://upload.wikimedia.org/wikipedia/commons/thumb/1/12/Janissary_Recruitment_in_the_Balkans-Suleymanname.jpg/250px-Janissary_Recruitment_in_the_Balkans-Suleymann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14400"/>
            <a:ext cx="259255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23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ps.ablongman.com/wps/media/objects/419/429222/illustrations/WALL529532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567442"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762000"/>
            <a:ext cx="3657600" cy="523220"/>
          </a:xfrm>
          <a:prstGeom prst="rect">
            <a:avLst/>
          </a:prstGeom>
          <a:noFill/>
        </p:spPr>
        <p:txBody>
          <a:bodyPr wrap="square" rtlCol="0">
            <a:spAutoFit/>
          </a:bodyPr>
          <a:lstStyle/>
          <a:p>
            <a:pPr algn="ctr"/>
            <a:r>
              <a:rPr lang="en-US" sz="2800" b="1" dirty="0" smtClean="0"/>
              <a:t>16</a:t>
            </a:r>
            <a:r>
              <a:rPr lang="en-US" sz="2800" b="1" baseline="30000" dirty="0" smtClean="0"/>
              <a:t>th</a:t>
            </a:r>
            <a:r>
              <a:rPr lang="en-US" sz="2800" b="1" dirty="0" smtClean="0"/>
              <a:t> Century</a:t>
            </a:r>
            <a:endParaRPr lang="en-US" sz="2800" b="1" dirty="0"/>
          </a:p>
        </p:txBody>
      </p:sp>
    </p:spTree>
    <p:extLst>
      <p:ext uri="{BB962C8B-B14F-4D97-AF65-F5344CB8AC3E}">
        <p14:creationId xmlns:p14="http://schemas.microsoft.com/office/powerpoint/2010/main" val="577837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le:Andrea Vicentino - Battle of Lepanto (detail) - WGA250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96273"/>
            <a:ext cx="5394809"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5715000"/>
            <a:ext cx="3582134" cy="523220"/>
          </a:xfrm>
          <a:prstGeom prst="rect">
            <a:avLst/>
          </a:prstGeom>
          <a:noFill/>
        </p:spPr>
        <p:txBody>
          <a:bodyPr wrap="none" rtlCol="0">
            <a:spAutoFit/>
          </a:bodyPr>
          <a:lstStyle/>
          <a:p>
            <a:r>
              <a:rPr lang="en-US" sz="2800" dirty="0" smtClean="0"/>
              <a:t>Battle of Lepanto, 1571</a:t>
            </a:r>
            <a:endParaRPr lang="en-US" sz="2800" dirty="0"/>
          </a:p>
        </p:txBody>
      </p:sp>
    </p:spTree>
    <p:extLst>
      <p:ext uri="{BB962C8B-B14F-4D97-AF65-F5344CB8AC3E}">
        <p14:creationId xmlns:p14="http://schemas.microsoft.com/office/powerpoint/2010/main" val="1913481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600200"/>
            <a:ext cx="7543800" cy="2593975"/>
          </a:xfrm>
        </p:spPr>
        <p:txBody>
          <a:bodyPr/>
          <a:lstStyle/>
          <a:p>
            <a:r>
              <a:rPr lang="en-US" dirty="0" err="1" smtClean="0"/>
              <a:t>Safavid</a:t>
            </a:r>
            <a:r>
              <a:rPr lang="en-US" dirty="0" smtClean="0"/>
              <a:t> Empire</a:t>
            </a:r>
            <a:endParaRPr lang="en-US" dirty="0"/>
          </a:p>
        </p:txBody>
      </p:sp>
      <p:sp>
        <p:nvSpPr>
          <p:cNvPr id="5" name="Subtitle 4"/>
          <p:cNvSpPr>
            <a:spLocks noGrp="1"/>
          </p:cNvSpPr>
          <p:nvPr>
            <p:ph type="subTitle" idx="1"/>
          </p:nvPr>
        </p:nvSpPr>
        <p:spPr/>
        <p:txBody>
          <a:bodyPr/>
          <a:lstStyle/>
          <a:p>
            <a:r>
              <a:rPr lang="en-US" dirty="0" smtClean="0"/>
              <a:t>1501-1722</a:t>
            </a:r>
            <a:endParaRPr lang="en-US" dirty="0"/>
          </a:p>
        </p:txBody>
      </p:sp>
      <p:sp>
        <p:nvSpPr>
          <p:cNvPr id="2" name="Rectangle 1"/>
          <p:cNvSpPr/>
          <p:nvPr/>
        </p:nvSpPr>
        <p:spPr>
          <a:xfrm>
            <a:off x="228600" y="152400"/>
            <a:ext cx="5257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Turkish speakers of Azerbaijan are mainly descended from the earlier Iranian speakers, several pockets of whom still exist in the region. A massive migration of </a:t>
            </a:r>
            <a:r>
              <a:rPr lang="en-US" dirty="0" err="1"/>
              <a:t>Oghuz</a:t>
            </a:r>
            <a:r>
              <a:rPr lang="en-US" dirty="0"/>
              <a:t> Turks in the 11th and 12th centuries not only </a:t>
            </a:r>
            <a:r>
              <a:rPr lang="en-US" dirty="0" err="1"/>
              <a:t>Turkified</a:t>
            </a:r>
            <a:r>
              <a:rPr lang="en-US" dirty="0"/>
              <a:t> Azerbaijan but also Anatolia. Azeri Turks were the founders of </a:t>
            </a:r>
            <a:r>
              <a:rPr lang="en-US" dirty="0" err="1"/>
              <a:t>Safavid</a:t>
            </a:r>
            <a:r>
              <a:rPr lang="en-US" dirty="0"/>
              <a:t> dynasty.</a:t>
            </a:r>
            <a:endParaRPr lang="en-US" dirty="0"/>
          </a:p>
        </p:txBody>
      </p:sp>
      <p:sp>
        <p:nvSpPr>
          <p:cNvPr id="3" name="Rectangle 2"/>
          <p:cNvSpPr/>
          <p:nvPr/>
        </p:nvSpPr>
        <p:spPr>
          <a:xfrm>
            <a:off x="2743200" y="4419600"/>
            <a:ext cx="5562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From the evidence available at the present time, it is certain that the </a:t>
            </a:r>
            <a:r>
              <a:rPr lang="en-US" dirty="0" err="1"/>
              <a:t>Safavid</a:t>
            </a:r>
            <a:r>
              <a:rPr lang="en-US" dirty="0"/>
              <a:t> family was of </a:t>
            </a:r>
            <a:r>
              <a:rPr lang="en-US" dirty="0" smtClean="0"/>
              <a:t>indigenous </a:t>
            </a:r>
            <a:r>
              <a:rPr lang="en-US" dirty="0"/>
              <a:t>Iranian stock, and not of Turkish ancestry as it is sometimes claimed. It is probable that the family originated in Persian Kurdistan, and later moved to Azerbaijan, where they adopted the </a:t>
            </a:r>
            <a:r>
              <a:rPr lang="en-US" dirty="0" err="1"/>
              <a:t>Azari</a:t>
            </a:r>
            <a:r>
              <a:rPr lang="en-US" dirty="0"/>
              <a:t> form of Turkish spoken there, and eventually settled in the small town of Ardabil sometimes during the eleventh century.</a:t>
            </a:r>
            <a:endParaRPr lang="en-US" dirty="0"/>
          </a:p>
        </p:txBody>
      </p:sp>
    </p:spTree>
    <p:extLst>
      <p:ext uri="{BB962C8B-B14F-4D97-AF65-F5344CB8AC3E}">
        <p14:creationId xmlns:p14="http://schemas.microsoft.com/office/powerpoint/2010/main" val="2168790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Safavid Empire in the 17th cent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2956089"/>
            <a:ext cx="4562475" cy="3829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7620000" cy="1143000"/>
          </a:xfrm>
        </p:spPr>
        <p:txBody>
          <a:bodyPr/>
          <a:lstStyle/>
          <a:p>
            <a:r>
              <a:rPr lang="en-US" b="1" dirty="0" err="1" smtClean="0"/>
              <a:t>Safavid</a:t>
            </a:r>
            <a:r>
              <a:rPr lang="en-US" b="1" dirty="0" smtClean="0"/>
              <a:t> Religion &amp; Politics</a:t>
            </a:r>
            <a:endParaRPr lang="en-US" b="1" dirty="0"/>
          </a:p>
        </p:txBody>
      </p:sp>
      <p:sp>
        <p:nvSpPr>
          <p:cNvPr id="3" name="Content Placeholder 2"/>
          <p:cNvSpPr>
            <a:spLocks noGrp="1"/>
          </p:cNvSpPr>
          <p:nvPr>
            <p:ph idx="1"/>
          </p:nvPr>
        </p:nvSpPr>
        <p:spPr>
          <a:xfrm>
            <a:off x="152400" y="990600"/>
            <a:ext cx="7620000" cy="5562600"/>
          </a:xfrm>
        </p:spPr>
        <p:txBody>
          <a:bodyPr>
            <a:normAutofit/>
          </a:bodyPr>
          <a:lstStyle/>
          <a:p>
            <a:pPr marL="114300" indent="0">
              <a:buNone/>
            </a:pPr>
            <a:r>
              <a:rPr lang="en-US" dirty="0" smtClean="0"/>
              <a:t>Founded by Ismail – first to claim </a:t>
            </a:r>
            <a:r>
              <a:rPr lang="en-US" b="1" i="1" dirty="0" smtClean="0">
                <a:effectLst>
                  <a:outerShdw blurRad="38100" dist="38100" dir="2700000" algn="tl">
                    <a:srgbClr val="000000">
                      <a:alpha val="43137"/>
                    </a:srgbClr>
                  </a:outerShdw>
                </a:effectLst>
              </a:rPr>
              <a:t>shah</a:t>
            </a:r>
            <a:r>
              <a:rPr lang="en-US" dirty="0" smtClean="0"/>
              <a:t> title</a:t>
            </a:r>
          </a:p>
          <a:p>
            <a:r>
              <a:rPr lang="en-US" b="1" dirty="0" smtClean="0"/>
              <a:t>Sufi</a:t>
            </a:r>
            <a:r>
              <a:rPr lang="en-US" dirty="0" smtClean="0"/>
              <a:t> religious order </a:t>
            </a:r>
            <a:r>
              <a:rPr lang="en-US" i="1" dirty="0" smtClean="0"/>
              <a:t>(</a:t>
            </a:r>
            <a:r>
              <a:rPr lang="en-US" b="1" i="1" dirty="0" smtClean="0"/>
              <a:t>Sheikh </a:t>
            </a:r>
            <a:r>
              <a:rPr lang="en-US" b="1" i="1" dirty="0"/>
              <a:t>Safi </a:t>
            </a:r>
            <a:r>
              <a:rPr lang="en-US" b="1" i="1" dirty="0" smtClean="0"/>
              <a:t>al-Din)</a:t>
            </a:r>
            <a:r>
              <a:rPr lang="en-US" dirty="0"/>
              <a:t> </a:t>
            </a:r>
            <a:endParaRPr lang="en-US" dirty="0" smtClean="0"/>
          </a:p>
          <a:p>
            <a:r>
              <a:rPr lang="en-US" b="1" dirty="0" err="1" smtClean="0"/>
              <a:t>Twelver</a:t>
            </a:r>
            <a:r>
              <a:rPr lang="en-US" b="1" dirty="0" smtClean="0"/>
              <a:t> </a:t>
            </a:r>
            <a:r>
              <a:rPr lang="en-US" b="1" dirty="0" err="1" smtClean="0"/>
              <a:t>Shiism</a:t>
            </a:r>
            <a:r>
              <a:rPr lang="en-US" b="1" dirty="0" smtClean="0"/>
              <a:t> </a:t>
            </a:r>
            <a:r>
              <a:rPr lang="en-US" dirty="0" smtClean="0"/>
              <a:t>legitimized rule</a:t>
            </a:r>
          </a:p>
          <a:p>
            <a:r>
              <a:rPr lang="en-US" dirty="0" smtClean="0"/>
              <a:t>Rallied </a:t>
            </a:r>
            <a:r>
              <a:rPr lang="en-US" b="1" i="1" dirty="0" err="1" smtClean="0"/>
              <a:t>qizilbash</a:t>
            </a:r>
            <a:endParaRPr lang="en-US" b="1" i="1" dirty="0" smtClean="0"/>
          </a:p>
          <a:p>
            <a:r>
              <a:rPr lang="en-US" dirty="0" smtClean="0"/>
              <a:t>Conflict with Ottomans</a:t>
            </a:r>
          </a:p>
          <a:p>
            <a:endParaRPr lang="en-US" b="1" i="1" dirty="0"/>
          </a:p>
          <a:p>
            <a:pPr marL="114300" indent="0">
              <a:buNone/>
            </a:pPr>
            <a:r>
              <a:rPr lang="en-US" b="1" i="1" dirty="0" smtClean="0"/>
              <a:t>Shah Abbas the Great</a:t>
            </a:r>
          </a:p>
          <a:p>
            <a:r>
              <a:rPr lang="en-US" dirty="0" smtClean="0"/>
              <a:t>R. 1588 -1629</a:t>
            </a:r>
          </a:p>
          <a:p>
            <a:r>
              <a:rPr lang="en-US" dirty="0" smtClean="0"/>
              <a:t>Restored Empire</a:t>
            </a:r>
          </a:p>
          <a:p>
            <a:r>
              <a:rPr lang="en-US" i="1" dirty="0" smtClean="0"/>
              <a:t>Est</a:t>
            </a:r>
            <a:r>
              <a:rPr lang="en-US" dirty="0" smtClean="0"/>
              <a:t>. </a:t>
            </a:r>
            <a:r>
              <a:rPr lang="en-US" dirty="0" err="1" smtClean="0">
                <a:effectLst>
                  <a:outerShdw blurRad="38100" dist="38100" dir="2700000" algn="tl">
                    <a:srgbClr val="000000">
                      <a:alpha val="43137"/>
                    </a:srgbClr>
                  </a:outerShdw>
                </a:effectLst>
              </a:rPr>
              <a:t>Ishfahan</a:t>
            </a:r>
            <a:endParaRPr lang="en-US" dirty="0" smtClean="0">
              <a:effectLst>
                <a:outerShdw blurRad="38100" dist="38100" dir="2700000" algn="tl">
                  <a:srgbClr val="000000">
                    <a:alpha val="43137"/>
                  </a:srgbClr>
                </a:outerShdw>
              </a:effectLst>
            </a:endParaRPr>
          </a:p>
          <a:p>
            <a:r>
              <a:rPr lang="en-US" dirty="0" smtClean="0"/>
              <a:t>Patron of the arts </a:t>
            </a:r>
          </a:p>
          <a:p>
            <a:pPr lvl="1"/>
            <a:r>
              <a:rPr lang="en-US" dirty="0" smtClean="0"/>
              <a:t>period of cultural </a:t>
            </a:r>
            <a:r>
              <a:rPr lang="en-US" dirty="0"/>
              <a:t>florescence</a:t>
            </a:r>
            <a:endParaRPr lang="en-US" dirty="0">
              <a:effectLst>
                <a:outerShdw blurRad="38100" dist="38100" dir="2700000" algn="tl">
                  <a:srgbClr val="000000">
                    <a:alpha val="43137"/>
                  </a:srgbClr>
                </a:outerShdw>
              </a:effectLst>
            </a:endParaRPr>
          </a:p>
        </p:txBody>
      </p:sp>
      <p:sp>
        <p:nvSpPr>
          <p:cNvPr id="4" name="Oval 3"/>
          <p:cNvSpPr/>
          <p:nvPr/>
        </p:nvSpPr>
        <p:spPr>
          <a:xfrm>
            <a:off x="5138737" y="986672"/>
            <a:ext cx="3124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6</a:t>
            </a:r>
            <a:endParaRPr lang="en-US" dirty="0"/>
          </a:p>
        </p:txBody>
      </p:sp>
      <p:sp>
        <p:nvSpPr>
          <p:cNvPr id="5" name="Oval 4"/>
          <p:cNvSpPr/>
          <p:nvPr/>
        </p:nvSpPr>
        <p:spPr>
          <a:xfrm>
            <a:off x="5105400" y="3657600"/>
            <a:ext cx="838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200400" y="2971800"/>
            <a:ext cx="1905000" cy="6858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5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bI-vJcnCAe8/Te-WE9xwr0I/AAAAAAAAL7I/ffGvwJmcMPI/s1600/Manuscript+Of+A+Safavid+Quran+-+Aga+Khan+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0121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extilemuseum.org/aheadofhistime/images/3-219-193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28273"/>
            <a:ext cx="4762500" cy="4581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914400"/>
            <a:ext cx="2675861" cy="369332"/>
          </a:xfrm>
          <a:prstGeom prst="rect">
            <a:avLst/>
          </a:prstGeom>
          <a:noFill/>
        </p:spPr>
        <p:txBody>
          <a:bodyPr wrap="none" rtlCol="0">
            <a:spAutoFit/>
          </a:bodyPr>
          <a:lstStyle/>
          <a:p>
            <a:r>
              <a:rPr lang="en-US" dirty="0" smtClean="0"/>
              <a:t>Manuscripts, Textiles (silk) </a:t>
            </a:r>
            <a:endParaRPr lang="en-US" dirty="0"/>
          </a:p>
        </p:txBody>
      </p:sp>
      <p:pic>
        <p:nvPicPr>
          <p:cNvPr id="5126" name="Picture 6" descr="http://t1.gstatic.com/images?q=tbn:ANd9GcR8Z5clsyaJKu8UShi2kQXkcZ6x2ApySmDkXZxjDG9AEtvAV-u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309" y="4038600"/>
            <a:ext cx="2819400" cy="256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17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5/50/Masjid_Shah%2C_view_of_the_courtyard_by_Pascal_Coste.jpg/300px-Masjid_Shah%2C_view_of_the_courtyard_by_Pascal_Co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91" y="304800"/>
            <a:ext cx="6834429"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6200" y="76200"/>
            <a:ext cx="4572000" cy="646331"/>
          </a:xfrm>
          <a:prstGeom prst="rect">
            <a:avLst/>
          </a:prstGeom>
          <a:solidFill>
            <a:schemeClr val="bg2"/>
          </a:solidFill>
        </p:spPr>
        <p:txBody>
          <a:bodyPr>
            <a:spAutoFit/>
          </a:bodyPr>
          <a:lstStyle/>
          <a:p>
            <a:r>
              <a:rPr lang="en-US" dirty="0"/>
              <a:t>Painting by the French architect, </a:t>
            </a:r>
            <a:r>
              <a:rPr lang="en-US" dirty="0">
                <a:hlinkClick r:id="rId3" tooltip="Pascal Coste"/>
              </a:rPr>
              <a:t>Pascal </a:t>
            </a:r>
            <a:r>
              <a:rPr lang="en-US" dirty="0" err="1">
                <a:hlinkClick r:id="rId3" tooltip="Pascal Coste"/>
              </a:rPr>
              <a:t>Coste</a:t>
            </a:r>
            <a:r>
              <a:rPr lang="en-US" dirty="0"/>
              <a:t>, visiting Persia in 1841. </a:t>
            </a:r>
            <a:endParaRPr lang="en-US" dirty="0"/>
          </a:p>
        </p:txBody>
      </p:sp>
      <p:sp>
        <p:nvSpPr>
          <p:cNvPr id="3" name="Rectangle 2"/>
          <p:cNvSpPr/>
          <p:nvPr/>
        </p:nvSpPr>
        <p:spPr>
          <a:xfrm>
            <a:off x="304799" y="5295900"/>
            <a:ext cx="3428439" cy="523220"/>
          </a:xfrm>
          <a:prstGeom prst="rect">
            <a:avLst/>
          </a:prstGeom>
        </p:spPr>
        <p:txBody>
          <a:bodyPr wrap="none">
            <a:spAutoFit/>
          </a:bodyPr>
          <a:lstStyle/>
          <a:p>
            <a:r>
              <a:rPr lang="en-US" sz="2800" dirty="0"/>
              <a:t>Imam Mosque Isfahan</a:t>
            </a:r>
          </a:p>
        </p:txBody>
      </p:sp>
      <p:pic>
        <p:nvPicPr>
          <p:cNvPr id="6148" name="Picture 4" descr="http://upload.wikimedia.org/wikipedia/commons/thumb/3/39/Masjed-e_Shah_5.JPG/300px-Masjed-e_Shah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9624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7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Mughal Empire</a:t>
            </a:r>
            <a:endParaRPr lang="en-US" dirty="0"/>
          </a:p>
        </p:txBody>
      </p:sp>
      <p:sp>
        <p:nvSpPr>
          <p:cNvPr id="5" name="Subtitle 4"/>
          <p:cNvSpPr>
            <a:spLocks noGrp="1"/>
          </p:cNvSpPr>
          <p:nvPr>
            <p:ph type="subTitle" idx="1"/>
          </p:nvPr>
        </p:nvSpPr>
        <p:spPr/>
        <p:txBody>
          <a:bodyPr/>
          <a:lstStyle/>
          <a:p>
            <a:r>
              <a:rPr lang="en-US" sz="2800" b="1" dirty="0"/>
              <a:t>1526–1857</a:t>
            </a:r>
            <a:endParaRPr lang="en-US" dirty="0"/>
          </a:p>
        </p:txBody>
      </p:sp>
    </p:spTree>
    <p:extLst>
      <p:ext uri="{BB962C8B-B14F-4D97-AF65-F5344CB8AC3E}">
        <p14:creationId xmlns:p14="http://schemas.microsoft.com/office/powerpoint/2010/main" val="194797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03561"/>
            <a:ext cx="2664643" cy="485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7620000" cy="1143000"/>
          </a:xfrm>
        </p:spPr>
        <p:txBody>
          <a:bodyPr/>
          <a:lstStyle/>
          <a:p>
            <a:r>
              <a:rPr lang="en-US" dirty="0" smtClean="0"/>
              <a:t>Mughal Religion &amp; Politics</a:t>
            </a:r>
            <a:endParaRPr lang="en-US" dirty="0"/>
          </a:p>
        </p:txBody>
      </p:sp>
      <p:sp>
        <p:nvSpPr>
          <p:cNvPr id="3" name="Content Placeholder 2"/>
          <p:cNvSpPr>
            <a:spLocks noGrp="1"/>
          </p:cNvSpPr>
          <p:nvPr>
            <p:ph idx="1"/>
          </p:nvPr>
        </p:nvSpPr>
        <p:spPr>
          <a:xfrm>
            <a:off x="152400" y="1219200"/>
            <a:ext cx="5029200" cy="4800600"/>
          </a:xfrm>
        </p:spPr>
        <p:txBody>
          <a:bodyPr>
            <a:normAutofit/>
          </a:bodyPr>
          <a:lstStyle/>
          <a:p>
            <a:pPr marL="114300" indent="0">
              <a:buNone/>
            </a:pPr>
            <a:r>
              <a:rPr lang="en-US" sz="2400" b="1" dirty="0" smtClean="0"/>
              <a:t>Muslim Rule/Hindu Majority</a:t>
            </a:r>
          </a:p>
          <a:p>
            <a:endParaRPr lang="en-US" sz="2400" b="1" dirty="0"/>
          </a:p>
          <a:p>
            <a:r>
              <a:rPr lang="en-US" sz="2400" b="1" dirty="0" smtClean="0"/>
              <a:t>Babur</a:t>
            </a:r>
          </a:p>
          <a:p>
            <a:pPr lvl="1"/>
            <a:r>
              <a:rPr lang="en-US" dirty="0" smtClean="0"/>
              <a:t>Brings forces out of Hindu Kush region into South Asia</a:t>
            </a:r>
          </a:p>
          <a:p>
            <a:pPr lvl="1"/>
            <a:r>
              <a:rPr lang="en-US" dirty="0" smtClean="0"/>
              <a:t>Defeated last of Delhi Sultans</a:t>
            </a:r>
          </a:p>
          <a:p>
            <a:pPr lvl="1"/>
            <a:endParaRPr lang="en-US" dirty="0"/>
          </a:p>
          <a:p>
            <a:endParaRPr lang="en-US" dirty="0" smtClean="0"/>
          </a:p>
          <a:p>
            <a:r>
              <a:rPr lang="en-US" sz="2400" b="1" dirty="0" smtClean="0"/>
              <a:t>Akbar the Great</a:t>
            </a:r>
          </a:p>
          <a:p>
            <a:pPr lvl="1"/>
            <a:r>
              <a:rPr lang="en-US" b="1" dirty="0" smtClean="0"/>
              <a:t>Toleration &amp; Syncretism </a:t>
            </a:r>
          </a:p>
          <a:p>
            <a:pPr lvl="1"/>
            <a:r>
              <a:rPr lang="en-US" b="1" i="1" dirty="0" smtClean="0"/>
              <a:t>Divine Faith</a:t>
            </a:r>
          </a:p>
          <a:p>
            <a:pPr lvl="1"/>
            <a:r>
              <a:rPr lang="en-US" dirty="0" smtClean="0"/>
              <a:t>Empire </a:t>
            </a:r>
            <a:r>
              <a:rPr lang="en-US" dirty="0"/>
              <a:t>tripled in size and </a:t>
            </a:r>
            <a:r>
              <a:rPr lang="en-US" dirty="0" smtClean="0"/>
              <a:t>wealth</a:t>
            </a:r>
          </a:p>
          <a:p>
            <a:pPr marL="777240" lvl="2" indent="0">
              <a:buNone/>
            </a:pPr>
            <a:endParaRPr lang="en-US" b="1" dirty="0"/>
          </a:p>
        </p:txBody>
      </p:sp>
      <p:sp>
        <p:nvSpPr>
          <p:cNvPr id="4" name="Oval 3"/>
          <p:cNvSpPr/>
          <p:nvPr/>
        </p:nvSpPr>
        <p:spPr>
          <a:xfrm>
            <a:off x="4800600" y="838200"/>
            <a:ext cx="3429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7</a:t>
            </a:r>
            <a:endParaRPr lang="en-US" dirty="0"/>
          </a:p>
        </p:txBody>
      </p:sp>
    </p:spTree>
    <p:extLst>
      <p:ext uri="{BB962C8B-B14F-4D97-AF65-F5344CB8AC3E}">
        <p14:creationId xmlns:p14="http://schemas.microsoft.com/office/powerpoint/2010/main" val="265556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Cities </a:t>
            </a:r>
            <a:r>
              <a:rPr lang="en-US" dirty="0" smtClean="0"/>
              <a:t>&amp; Trade</a:t>
            </a:r>
            <a:endParaRPr lang="en-US" dirty="0"/>
          </a:p>
        </p:txBody>
      </p:sp>
      <p:sp>
        <p:nvSpPr>
          <p:cNvPr id="3" name="Subtitle 2"/>
          <p:cNvSpPr>
            <a:spLocks noGrp="1"/>
          </p:cNvSpPr>
          <p:nvPr>
            <p:ph type="subTitle" idx="1"/>
          </p:nvPr>
        </p:nvSpPr>
        <p:spPr/>
        <p:txBody>
          <a:bodyPr>
            <a:normAutofit fontScale="92500"/>
          </a:bodyPr>
          <a:lstStyle/>
          <a:p>
            <a:r>
              <a:rPr lang="en-US" dirty="0" smtClean="0"/>
              <a:t>What was the role of the Muslim empires in the new age of Global Trade?</a:t>
            </a:r>
          </a:p>
          <a:p>
            <a:r>
              <a:rPr lang="en-US" dirty="0" smtClean="0"/>
              <a:t>How would you characterize their interactions with the West?</a:t>
            </a:r>
            <a:endParaRPr lang="en-US" dirty="0"/>
          </a:p>
        </p:txBody>
      </p:sp>
    </p:spTree>
    <p:extLst>
      <p:ext uri="{BB962C8B-B14F-4D97-AF65-F5344CB8AC3E}">
        <p14:creationId xmlns:p14="http://schemas.microsoft.com/office/powerpoint/2010/main" val="3098501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03055" y="1981200"/>
            <a:ext cx="3657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Urban Centers of industry, craftwork and exchange</a:t>
            </a:r>
            <a:endParaRPr lang="en-US" dirty="0"/>
          </a:p>
        </p:txBody>
      </p:sp>
      <p:sp>
        <p:nvSpPr>
          <p:cNvPr id="3" name="Down Arrow 2"/>
          <p:cNvSpPr/>
          <p:nvPr/>
        </p:nvSpPr>
        <p:spPr>
          <a:xfrm>
            <a:off x="1371600" y="304800"/>
            <a:ext cx="57912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Land-based agricultural surplus economies as foundation for…</a:t>
            </a:r>
            <a:endParaRPr lang="en-US" sz="2000" dirty="0"/>
          </a:p>
        </p:txBody>
      </p:sp>
      <p:cxnSp>
        <p:nvCxnSpPr>
          <p:cNvPr id="5" name="Straight Arrow Connector 4"/>
          <p:cNvCxnSpPr/>
          <p:nvPr/>
        </p:nvCxnSpPr>
        <p:spPr>
          <a:xfrm flipH="1">
            <a:off x="1524000" y="3429000"/>
            <a:ext cx="1371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638800" y="3429000"/>
            <a:ext cx="914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14800" y="35814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04800" y="4724400"/>
            <a:ext cx="2362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Istanbul</a:t>
            </a:r>
            <a:endParaRPr lang="en-US" dirty="0"/>
          </a:p>
        </p:txBody>
      </p:sp>
      <p:sp>
        <p:nvSpPr>
          <p:cNvPr id="11" name="Oval 10"/>
          <p:cNvSpPr/>
          <p:nvPr/>
        </p:nvSpPr>
        <p:spPr>
          <a:xfrm>
            <a:off x="3086100" y="4876800"/>
            <a:ext cx="2362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Ishfahan</a:t>
            </a:r>
            <a:endParaRPr lang="en-US" dirty="0"/>
          </a:p>
        </p:txBody>
      </p:sp>
      <p:sp>
        <p:nvSpPr>
          <p:cNvPr id="12" name="Oval 11"/>
          <p:cNvSpPr/>
          <p:nvPr/>
        </p:nvSpPr>
        <p:spPr>
          <a:xfrm>
            <a:off x="5943600" y="4717473"/>
            <a:ext cx="2362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Delhi Triangle:</a:t>
            </a:r>
          </a:p>
          <a:p>
            <a:pPr algn="ctr"/>
            <a:r>
              <a:rPr lang="en-US" dirty="0" err="1" smtClean="0"/>
              <a:t>Shahjahanabad</a:t>
            </a:r>
            <a:endParaRPr lang="en-US" dirty="0"/>
          </a:p>
        </p:txBody>
      </p:sp>
    </p:spTree>
    <p:extLst>
      <p:ext uri="{BB962C8B-B14F-4D97-AF65-F5344CB8AC3E}">
        <p14:creationId xmlns:p14="http://schemas.microsoft.com/office/powerpoint/2010/main" val="3386439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2667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8</a:t>
            </a:r>
            <a:endParaRPr lang="en-US" dirty="0"/>
          </a:p>
        </p:txBody>
      </p:sp>
      <p:pic>
        <p:nvPicPr>
          <p:cNvPr id="7170" name="Picture 2" descr="http://upload.wikimedia.org/wikipedia/commons/thumb/f/fe/Francois_I_Suleiman.jpg/350px-Francois_I_Sulei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3909"/>
            <a:ext cx="3856179" cy="23137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5200" y="2466109"/>
            <a:ext cx="5562600" cy="830997"/>
          </a:xfrm>
          <a:prstGeom prst="rect">
            <a:avLst/>
          </a:prstGeom>
          <a:solidFill>
            <a:schemeClr val="bg1">
              <a:lumMod val="95000"/>
            </a:schemeClr>
          </a:solidFill>
        </p:spPr>
        <p:txBody>
          <a:bodyPr wrap="square">
            <a:spAutoFit/>
          </a:bodyPr>
          <a:lstStyle/>
          <a:p>
            <a:r>
              <a:rPr lang="en-US" sz="1600" dirty="0"/>
              <a:t>Francis I (left) and Suleiman I the Magnificent (right) initiated the Franco-Ottoman alliance. Both were separately painted by </a:t>
            </a:r>
            <a:r>
              <a:rPr lang="en-US" sz="1600" i="1" dirty="0"/>
              <a:t>Titian</a:t>
            </a:r>
            <a:r>
              <a:rPr lang="en-US" sz="1600" dirty="0"/>
              <a:t> circa 1530.</a:t>
            </a:r>
            <a:endParaRPr lang="en-US" sz="1600" dirty="0"/>
          </a:p>
        </p:txBody>
      </p:sp>
      <p:cxnSp>
        <p:nvCxnSpPr>
          <p:cNvPr id="5" name="Straight Arrow Connector 4"/>
          <p:cNvCxnSpPr/>
          <p:nvPr/>
        </p:nvCxnSpPr>
        <p:spPr>
          <a:xfrm>
            <a:off x="838200" y="2142698"/>
            <a:ext cx="1851889"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634509" y="3341556"/>
            <a:ext cx="304800" cy="995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72" name="Picture 4" descr="File:Embassy to 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68668"/>
            <a:ext cx="3481079" cy="2419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3886200"/>
            <a:ext cx="4572000" cy="830997"/>
          </a:xfrm>
          <a:prstGeom prst="rect">
            <a:avLst/>
          </a:prstGeom>
          <a:solidFill>
            <a:schemeClr val="bg1">
              <a:lumMod val="95000"/>
            </a:schemeClr>
          </a:solidFill>
        </p:spPr>
        <p:txBody>
          <a:bodyPr>
            <a:spAutoFit/>
          </a:bodyPr>
          <a:lstStyle/>
          <a:p>
            <a:pPr algn="ctr"/>
            <a:r>
              <a:rPr lang="en-US" sz="1600" dirty="0"/>
              <a:t>Fresco in the Doge's Palace in Venice depicting Doge Mariano </a:t>
            </a:r>
            <a:r>
              <a:rPr lang="en-US" sz="1600" dirty="0" err="1"/>
              <a:t>Grimani</a:t>
            </a:r>
            <a:r>
              <a:rPr lang="en-US" sz="1600" dirty="0"/>
              <a:t> receiving the Persian Ambassadors, 1599</a:t>
            </a:r>
            <a:endParaRPr lang="en-US" sz="1600" dirty="0"/>
          </a:p>
        </p:txBody>
      </p:sp>
      <p:cxnSp>
        <p:nvCxnSpPr>
          <p:cNvPr id="11" name="Straight Arrow Connector 10"/>
          <p:cNvCxnSpPr/>
          <p:nvPr/>
        </p:nvCxnSpPr>
        <p:spPr>
          <a:xfrm flipH="1">
            <a:off x="4535055" y="4800600"/>
            <a:ext cx="609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43000" y="4343400"/>
            <a:ext cx="3124200" cy="2209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did the relationship of Muslim Empires with the West compare to the relationship forged by East Asia?</a:t>
            </a:r>
            <a:endParaRPr lang="en-US" dirty="0"/>
          </a:p>
        </p:txBody>
      </p:sp>
    </p:spTree>
    <p:extLst>
      <p:ext uri="{BB962C8B-B14F-4D97-AF65-F5344CB8AC3E}">
        <p14:creationId xmlns:p14="http://schemas.microsoft.com/office/powerpoint/2010/main" val="417906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omin.dom.edu/faculty/dperry/hist270silk/calendar/changes/mongols/images/mongol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039" y="955317"/>
            <a:ext cx="5835073" cy="4196537"/>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1981200" y="0"/>
            <a:ext cx="46482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t>Origins</a:t>
            </a:r>
            <a:endParaRPr lang="en-US" dirty="0"/>
          </a:p>
        </p:txBody>
      </p:sp>
      <p:sp>
        <p:nvSpPr>
          <p:cNvPr id="5" name="Rectangle 4"/>
          <p:cNvSpPr/>
          <p:nvPr/>
        </p:nvSpPr>
        <p:spPr>
          <a:xfrm>
            <a:off x="0" y="4800600"/>
            <a:ext cx="9144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a:t>
            </a:r>
            <a:r>
              <a:rPr lang="en-US" i="1" dirty="0" smtClean="0"/>
              <a:t>change in Mongol cultural patterns that did occur inevitably exacerbated natural divisions in the empire. As different areas adopted different foreign religions, Mongol cohesiveness dissolved. The nomadic Mongols had been able to conquer the Eurasian land mass through a combination of organizational ability, military skill, and fierce warlike prowess, but they fell prey to alien cultures, to the disparity between their way of life and the needs of empire, and to the size of their domain, which proved too large to hold together. The Mongols declined when their sheer momentum could no longer sustain them.    		</a:t>
            </a:r>
            <a:r>
              <a:rPr lang="en-US" sz="1400" dirty="0" smtClean="0"/>
              <a:t>US Library of Congress</a:t>
            </a:r>
            <a:endParaRPr lang="en-US" sz="1400" dirty="0"/>
          </a:p>
        </p:txBody>
      </p:sp>
    </p:spTree>
    <p:extLst>
      <p:ext uri="{BB962C8B-B14F-4D97-AF65-F5344CB8AC3E}">
        <p14:creationId xmlns:p14="http://schemas.microsoft.com/office/powerpoint/2010/main" val="4093012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Decline of the Muslim World</a:t>
            </a:r>
            <a:endParaRPr lang="en-US" dirty="0"/>
          </a:p>
        </p:txBody>
      </p:sp>
      <p:sp>
        <p:nvSpPr>
          <p:cNvPr id="5" name="Subtitle 4"/>
          <p:cNvSpPr>
            <a:spLocks noGrp="1"/>
          </p:cNvSpPr>
          <p:nvPr>
            <p:ph type="subTitle" idx="1"/>
          </p:nvPr>
        </p:nvSpPr>
        <p:spPr/>
        <p:txBody>
          <a:bodyPr/>
          <a:lstStyle/>
          <a:p>
            <a:r>
              <a:rPr lang="en-US" dirty="0" smtClean="0"/>
              <a:t>Patterns &amp; Trends</a:t>
            </a:r>
            <a:endParaRPr lang="en-US" dirty="0"/>
          </a:p>
        </p:txBody>
      </p:sp>
    </p:spTree>
    <p:extLst>
      <p:ext uri="{BB962C8B-B14F-4D97-AF65-F5344CB8AC3E}">
        <p14:creationId xmlns:p14="http://schemas.microsoft.com/office/powerpoint/2010/main" val="256864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1828800" y="0"/>
            <a:ext cx="48768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STAGNATION</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314418214"/>
              </p:ext>
            </p:extLst>
          </p:nvPr>
        </p:nvGraphicFramePr>
        <p:xfrm>
          <a:off x="1447800" y="1981200"/>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OTTOMAN</a:t>
                      </a:r>
                      <a:endParaRPr lang="en-US" dirty="0"/>
                    </a:p>
                  </a:txBody>
                  <a:tcPr/>
                </a:tc>
                <a:tc>
                  <a:txBody>
                    <a:bodyPr/>
                    <a:lstStyle/>
                    <a:p>
                      <a:r>
                        <a:rPr lang="en-US" dirty="0" smtClean="0"/>
                        <a:t>SAFAVID</a:t>
                      </a:r>
                      <a:endParaRPr lang="en-US" dirty="0"/>
                    </a:p>
                  </a:txBody>
                  <a:tcPr/>
                </a:tc>
                <a:tc>
                  <a:txBody>
                    <a:bodyPr/>
                    <a:lstStyle/>
                    <a:p>
                      <a:r>
                        <a:rPr lang="en-US" dirty="0" smtClean="0"/>
                        <a:t>MUGHAL</a:t>
                      </a:r>
                      <a:endParaRPr lang="en-US" dirty="0"/>
                    </a:p>
                  </a:txBody>
                  <a:tcPr/>
                </a:tc>
              </a:tr>
              <a:tr h="370840">
                <a:tc>
                  <a:txBody>
                    <a:bodyPr/>
                    <a:lstStyle/>
                    <a:p>
                      <a:r>
                        <a:rPr lang="en-US" dirty="0" smtClean="0"/>
                        <a:t>1922</a:t>
                      </a:r>
                      <a:endParaRPr lang="en-US" dirty="0"/>
                    </a:p>
                  </a:txBody>
                  <a:tcPr/>
                </a:tc>
                <a:tc>
                  <a:txBody>
                    <a:bodyPr/>
                    <a:lstStyle/>
                    <a:p>
                      <a:r>
                        <a:rPr lang="en-US" dirty="0" smtClean="0"/>
                        <a:t>1722</a:t>
                      </a:r>
                      <a:endParaRPr lang="en-US" dirty="0"/>
                    </a:p>
                  </a:txBody>
                  <a:tcPr/>
                </a:tc>
                <a:tc>
                  <a:txBody>
                    <a:bodyPr/>
                    <a:lstStyle/>
                    <a:p>
                      <a:r>
                        <a:rPr lang="en-US" dirty="0" smtClean="0"/>
                        <a:t>1857</a:t>
                      </a:r>
                      <a:endParaRPr lang="en-US" dirty="0"/>
                    </a:p>
                  </a:txBody>
                  <a:tcPr/>
                </a:tc>
              </a:tr>
            </a:tbl>
          </a:graphicData>
        </a:graphic>
      </p:graphicFrame>
      <p:sp>
        <p:nvSpPr>
          <p:cNvPr id="6" name="Oval 5"/>
          <p:cNvSpPr/>
          <p:nvPr/>
        </p:nvSpPr>
        <p:spPr>
          <a:xfrm>
            <a:off x="304800" y="3048000"/>
            <a:ext cx="2743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Internal multiregional, multiethnic conflict</a:t>
            </a:r>
            <a:endParaRPr lang="en-US" dirty="0"/>
          </a:p>
        </p:txBody>
      </p:sp>
      <p:sp>
        <p:nvSpPr>
          <p:cNvPr id="7" name="Oval 6"/>
          <p:cNvSpPr/>
          <p:nvPr/>
        </p:nvSpPr>
        <p:spPr>
          <a:xfrm>
            <a:off x="5410200" y="3048000"/>
            <a:ext cx="2819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Maintenance of traditional economies/</a:t>
            </a:r>
          </a:p>
          <a:p>
            <a:pPr algn="ctr"/>
            <a:r>
              <a:rPr lang="en-US" dirty="0"/>
              <a:t>s</a:t>
            </a:r>
            <a:r>
              <a:rPr lang="en-US" dirty="0" smtClean="0"/>
              <a:t>ystems/</a:t>
            </a:r>
          </a:p>
          <a:p>
            <a:pPr algn="ctr"/>
            <a:r>
              <a:rPr lang="en-US" dirty="0" smtClean="0"/>
              <a:t>technologies</a:t>
            </a:r>
            <a:endParaRPr lang="en-US" dirty="0"/>
          </a:p>
        </p:txBody>
      </p:sp>
      <p:sp>
        <p:nvSpPr>
          <p:cNvPr id="8" name="Oval 7"/>
          <p:cNvSpPr/>
          <p:nvPr/>
        </p:nvSpPr>
        <p:spPr>
          <a:xfrm>
            <a:off x="2895600" y="4419600"/>
            <a:ext cx="2743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European intervention/</a:t>
            </a:r>
          </a:p>
          <a:p>
            <a:pPr algn="ctr"/>
            <a:r>
              <a:rPr lang="en-US" dirty="0" smtClean="0"/>
              <a:t>Resistance to local control</a:t>
            </a:r>
            <a:endParaRPr lang="en-US" dirty="0"/>
          </a:p>
        </p:txBody>
      </p:sp>
    </p:spTree>
    <p:extLst>
      <p:ext uri="{BB962C8B-B14F-4D97-AF65-F5344CB8AC3E}">
        <p14:creationId xmlns:p14="http://schemas.microsoft.com/office/powerpoint/2010/main" val="3935339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Ibn</a:t>
            </a:r>
            <a:r>
              <a:rPr lang="en-US" dirty="0" smtClean="0"/>
              <a:t> </a:t>
            </a:r>
            <a:r>
              <a:rPr lang="en-US" dirty="0" err="1" smtClean="0"/>
              <a:t>Kaldhun</a:t>
            </a:r>
            <a:endParaRPr lang="en-US" dirty="0"/>
          </a:p>
        </p:txBody>
      </p:sp>
      <p:sp>
        <p:nvSpPr>
          <p:cNvPr id="7" name="Text Placeholder 6"/>
          <p:cNvSpPr>
            <a:spLocks noGrp="1"/>
          </p:cNvSpPr>
          <p:nvPr>
            <p:ph type="body" idx="1"/>
          </p:nvPr>
        </p:nvSpPr>
        <p:spPr>
          <a:xfrm>
            <a:off x="533400" y="685800"/>
            <a:ext cx="6135687" cy="1633538"/>
          </a:xfrm>
        </p:spPr>
        <p:txBody>
          <a:bodyPr/>
          <a:lstStyle/>
          <a:p>
            <a:r>
              <a:rPr lang="en-US" dirty="0" smtClean="0"/>
              <a:t>Lifecycle of the Muslim Empires…  </a:t>
            </a:r>
          </a:p>
          <a:p>
            <a:r>
              <a:rPr lang="en-US" dirty="0" smtClean="0"/>
              <a:t>Consider our original question …</a:t>
            </a:r>
            <a:endParaRPr lang="en-US" dirty="0"/>
          </a:p>
        </p:txBody>
      </p:sp>
      <p:sp>
        <p:nvSpPr>
          <p:cNvPr id="2" name="Rectangle 1"/>
          <p:cNvSpPr/>
          <p:nvPr/>
        </p:nvSpPr>
        <p:spPr>
          <a:xfrm>
            <a:off x="3352800" y="3048000"/>
            <a:ext cx="4572000" cy="1477328"/>
          </a:xfrm>
          <a:prstGeom prst="rect">
            <a:avLst/>
          </a:prstGeom>
        </p:spPr>
        <p:txBody>
          <a:bodyPr>
            <a:spAutoFit/>
          </a:bodyPr>
          <a:lstStyle/>
          <a:p>
            <a:r>
              <a:rPr lang="en-US" b="1" i="1" dirty="0"/>
              <a:t>How did the reasons for both the rise and the eventual collapse of the Mongol Empires direct in many ways the historical development of the Middle East and India in the Age of Gunpowder Empires?</a:t>
            </a:r>
            <a:endParaRPr lang="en-US" b="1" i="1" dirty="0"/>
          </a:p>
        </p:txBody>
      </p:sp>
      <p:cxnSp>
        <p:nvCxnSpPr>
          <p:cNvPr id="4" name="Straight Arrow Connector 3"/>
          <p:cNvCxnSpPr/>
          <p:nvPr/>
        </p:nvCxnSpPr>
        <p:spPr>
          <a:xfrm>
            <a:off x="3886200" y="24384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962400" y="4800600"/>
            <a:ext cx="1905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45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3962400" cy="1938992"/>
          </a:xfrm>
          <a:prstGeom prst="rect">
            <a:avLst/>
          </a:prstGeom>
          <a:noFill/>
          <a:ln>
            <a:solidFill>
              <a:schemeClr val="accent2"/>
            </a:solidFill>
          </a:ln>
        </p:spPr>
        <p:txBody>
          <a:bodyPr wrap="square" rtlCol="0">
            <a:spAutoFit/>
          </a:bodyPr>
          <a:lstStyle/>
          <a:p>
            <a:r>
              <a:rPr lang="en-US" sz="2000" b="1" i="1" dirty="0" smtClean="0"/>
              <a:t>How did the reasons for both the rise and the eventual collapse of the Mongol Empires direct in many ways the historical development of the Middle East and India in the Age of Gunpowder Empires?</a:t>
            </a:r>
            <a:endParaRPr lang="en-US" sz="2000" b="1" i="1" dirty="0"/>
          </a:p>
        </p:txBody>
      </p:sp>
      <p:sp>
        <p:nvSpPr>
          <p:cNvPr id="10" name="TextBox 9"/>
          <p:cNvSpPr txBox="1"/>
          <p:nvPr/>
        </p:nvSpPr>
        <p:spPr>
          <a:xfrm>
            <a:off x="5486400" y="3879405"/>
            <a:ext cx="3124200" cy="2954655"/>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Military Prowess</a:t>
            </a:r>
          </a:p>
          <a:p>
            <a:pPr marL="285750" indent="-285750">
              <a:buFont typeface="Wingdings" panose="05000000000000000000" pitchFamily="2" charset="2"/>
              <a:buChar char="q"/>
            </a:pPr>
            <a:r>
              <a:rPr lang="en-US" sz="2800" dirty="0" smtClean="0"/>
              <a:t>Organizational Abilities </a:t>
            </a:r>
          </a:p>
          <a:p>
            <a:pPr marL="285750" indent="-285750">
              <a:buFont typeface="Wingdings" panose="05000000000000000000" pitchFamily="2" charset="2"/>
              <a:buChar char="q"/>
            </a:pPr>
            <a:r>
              <a:rPr lang="en-US" sz="2800" dirty="0"/>
              <a:t>Ethnic &amp; Religious Identity</a:t>
            </a:r>
          </a:p>
          <a:p>
            <a:pPr marL="285750" indent="-285750">
              <a:buFont typeface="Wingdings" panose="05000000000000000000" pitchFamily="2" charset="2"/>
              <a:buChar char="q"/>
            </a:pPr>
            <a:r>
              <a:rPr lang="en-US" sz="2800" i="1" dirty="0" smtClean="0"/>
              <a:t>Momentum?</a:t>
            </a:r>
            <a:endParaRPr lang="en-US" sz="2800" i="1" dirty="0" smtClean="0"/>
          </a:p>
          <a:p>
            <a:pPr marL="285750" indent="-285750">
              <a:buFont typeface="Wingdings" panose="05000000000000000000" pitchFamily="2" charset="2"/>
              <a:buChar char="q"/>
            </a:pPr>
            <a:endParaRPr lang="en-US" dirty="0"/>
          </a:p>
        </p:txBody>
      </p:sp>
      <p:sp>
        <p:nvSpPr>
          <p:cNvPr id="2" name="Right Arrow 1"/>
          <p:cNvSpPr/>
          <p:nvPr/>
        </p:nvSpPr>
        <p:spPr>
          <a:xfrm rot="1675102">
            <a:off x="2912299" y="2273925"/>
            <a:ext cx="2812069" cy="2132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t>Consider….</a:t>
            </a:r>
            <a:endParaRPr lang="en-US" sz="3200" b="1" i="1" dirty="0"/>
          </a:p>
        </p:txBody>
      </p:sp>
    </p:spTree>
    <p:extLst>
      <p:ext uri="{BB962C8B-B14F-4D97-AF65-F5344CB8AC3E}">
        <p14:creationId xmlns:p14="http://schemas.microsoft.com/office/powerpoint/2010/main" val="364354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4/Osman_I_area_map.PNG/300px-Osman_I_area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219200"/>
            <a:ext cx="5295900" cy="4413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8229600" cy="1143000"/>
          </a:xfrm>
        </p:spPr>
        <p:txBody>
          <a:bodyPr/>
          <a:lstStyle/>
          <a:p>
            <a:r>
              <a:rPr lang="en-US" b="1" dirty="0" smtClean="0"/>
              <a:t>Ottoman Origins…</a:t>
            </a:r>
            <a:endParaRPr lang="en-US" b="1" dirty="0"/>
          </a:p>
        </p:txBody>
      </p:sp>
      <p:sp>
        <p:nvSpPr>
          <p:cNvPr id="3" name="Content Placeholder 2"/>
          <p:cNvSpPr>
            <a:spLocks noGrp="1"/>
          </p:cNvSpPr>
          <p:nvPr>
            <p:ph idx="1"/>
          </p:nvPr>
        </p:nvSpPr>
        <p:spPr>
          <a:xfrm>
            <a:off x="72715" y="762000"/>
            <a:ext cx="8229600" cy="4525963"/>
          </a:xfrm>
        </p:spPr>
        <p:txBody>
          <a:bodyPr/>
          <a:lstStyle/>
          <a:p>
            <a:r>
              <a:rPr lang="en-US" dirty="0" smtClean="0"/>
              <a:t>Chaos of </a:t>
            </a:r>
            <a:r>
              <a:rPr lang="en-US" dirty="0" err="1" smtClean="0"/>
              <a:t>Timur</a:t>
            </a:r>
            <a:r>
              <a:rPr lang="en-US" dirty="0" smtClean="0"/>
              <a:t>, Seljuk and Byzantine collapse</a:t>
            </a:r>
          </a:p>
          <a:p>
            <a:r>
              <a:rPr lang="en-US" dirty="0" smtClean="0"/>
              <a:t>Osman </a:t>
            </a:r>
            <a:r>
              <a:rPr lang="en-US" dirty="0" err="1" smtClean="0"/>
              <a:t>Bey</a:t>
            </a:r>
            <a:endParaRPr lang="en-US" dirty="0" smtClean="0"/>
          </a:p>
          <a:p>
            <a:r>
              <a:rPr lang="en-US" dirty="0" smtClean="0"/>
              <a:t>Military Prowess</a:t>
            </a:r>
          </a:p>
          <a:p>
            <a:endParaRPr lang="en-US" dirty="0" smtClean="0"/>
          </a:p>
          <a:p>
            <a:endParaRPr lang="en-US" dirty="0"/>
          </a:p>
        </p:txBody>
      </p:sp>
      <p:pic>
        <p:nvPicPr>
          <p:cNvPr id="1028" name="Picture 4" descr="http://upload.wikimedia.org/wikipedia/commons/thumb/6/66/Osman.jpg/150px-Os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2743200" cy="4078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00" y="5967480"/>
            <a:ext cx="4743671" cy="400110"/>
          </a:xfrm>
          <a:prstGeom prst="rect">
            <a:avLst/>
          </a:prstGeom>
          <a:noFill/>
        </p:spPr>
        <p:txBody>
          <a:bodyPr wrap="none" rtlCol="0">
            <a:spAutoFit/>
          </a:bodyPr>
          <a:lstStyle/>
          <a:p>
            <a:r>
              <a:rPr lang="en-US" sz="2000" i="1" dirty="0" smtClean="0"/>
              <a:t>Osman rallying </a:t>
            </a:r>
            <a:r>
              <a:rPr lang="en-US" sz="2000" i="1" u="sng" dirty="0" smtClean="0"/>
              <a:t>Ghazi</a:t>
            </a:r>
            <a:r>
              <a:rPr lang="en-US" sz="2000" i="1" dirty="0" smtClean="0"/>
              <a:t> “warriors of the faith”</a:t>
            </a:r>
            <a:endParaRPr lang="en-US" sz="2000" i="1" dirty="0"/>
          </a:p>
        </p:txBody>
      </p:sp>
    </p:spTree>
    <p:extLst>
      <p:ext uri="{BB962C8B-B14F-4D97-AF65-F5344CB8AC3E}">
        <p14:creationId xmlns:p14="http://schemas.microsoft.com/office/powerpoint/2010/main" val="116099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las.ufl.edu/users/oren/Ottoman%20Empire,%20pea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7255468" cy="5190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i="1" dirty="0" smtClean="0"/>
              <a:t>Ottoman Empire</a:t>
            </a:r>
            <a:endParaRPr lang="en-US" b="1" i="1" dirty="0"/>
          </a:p>
        </p:txBody>
      </p:sp>
    </p:spTree>
    <p:extLst>
      <p:ext uri="{BB962C8B-B14F-4D97-AF65-F5344CB8AC3E}">
        <p14:creationId xmlns:p14="http://schemas.microsoft.com/office/powerpoint/2010/main" val="3782302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Documents  1 and 2</a:t>
            </a:r>
            <a:endParaRPr lang="en-US" dirty="0"/>
          </a:p>
        </p:txBody>
      </p:sp>
      <p:sp>
        <p:nvSpPr>
          <p:cNvPr id="5" name="Subtitle 4"/>
          <p:cNvSpPr>
            <a:spLocks noGrp="1"/>
          </p:cNvSpPr>
          <p:nvPr>
            <p:ph type="subTitle" idx="1"/>
          </p:nvPr>
        </p:nvSpPr>
        <p:spPr>
          <a:xfrm>
            <a:off x="685800" y="4572000"/>
            <a:ext cx="7010400" cy="1066800"/>
          </a:xfrm>
        </p:spPr>
        <p:txBody>
          <a:bodyPr/>
          <a:lstStyle/>
          <a:p>
            <a:r>
              <a:rPr lang="en-US" dirty="0" smtClean="0"/>
              <a:t>What do we know about the </a:t>
            </a:r>
            <a:r>
              <a:rPr lang="en-US" b="1" u="sng" dirty="0" smtClean="0"/>
              <a:t>origins</a:t>
            </a:r>
            <a:r>
              <a:rPr lang="en-US" dirty="0" smtClean="0"/>
              <a:t> of </a:t>
            </a:r>
            <a:r>
              <a:rPr lang="en-US" dirty="0" err="1" smtClean="0"/>
              <a:t>Safavid</a:t>
            </a:r>
            <a:r>
              <a:rPr lang="en-US" dirty="0" smtClean="0"/>
              <a:t> and Mughal rule?</a:t>
            </a:r>
          </a:p>
          <a:p>
            <a:r>
              <a:rPr lang="en-US" dirty="0" smtClean="0"/>
              <a:t>How is this similar to Ottoman beginnings?</a:t>
            </a:r>
            <a:endParaRPr lang="en-US" dirty="0"/>
          </a:p>
        </p:txBody>
      </p:sp>
      <p:sp>
        <p:nvSpPr>
          <p:cNvPr id="6" name="Rectangle 5"/>
          <p:cNvSpPr/>
          <p:nvPr/>
        </p:nvSpPr>
        <p:spPr>
          <a:xfrm>
            <a:off x="2209800" y="5638800"/>
            <a:ext cx="4648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Began as…“small warrior principalities “</a:t>
            </a:r>
            <a:endParaRPr lang="en-US" dirty="0"/>
          </a:p>
        </p:txBody>
      </p:sp>
    </p:spTree>
    <p:extLst>
      <p:ext uri="{BB962C8B-B14F-4D97-AF65-F5344CB8AC3E}">
        <p14:creationId xmlns:p14="http://schemas.microsoft.com/office/powerpoint/2010/main" val="31867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2"/>
            <a:ext cx="8229600" cy="1143000"/>
          </a:xfrm>
        </p:spPr>
        <p:txBody>
          <a:bodyPr/>
          <a:lstStyle/>
          <a:p>
            <a:r>
              <a:rPr lang="en-US" b="1" i="1" dirty="0" err="1" smtClean="0">
                <a:effectLst>
                  <a:outerShdw blurRad="38100" dist="38100" dir="2700000" algn="tl">
                    <a:srgbClr val="000000">
                      <a:alpha val="43137"/>
                    </a:srgbClr>
                  </a:outerShdw>
                </a:effectLst>
              </a:rPr>
              <a:t>Safavid</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4296"/>
            <a:ext cx="8373078" cy="5808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14800" y="88641"/>
            <a:ext cx="3429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Sufi, Shi’ite Origins</a:t>
            </a:r>
          </a:p>
          <a:p>
            <a:pPr algn="ctr"/>
            <a:r>
              <a:rPr lang="en-US" dirty="0" smtClean="0"/>
              <a:t>Shah Ismail I - founder</a:t>
            </a:r>
            <a:endParaRPr lang="en-US" dirty="0"/>
          </a:p>
        </p:txBody>
      </p:sp>
    </p:spTree>
    <p:extLst>
      <p:ext uri="{BB962C8B-B14F-4D97-AF65-F5344CB8AC3E}">
        <p14:creationId xmlns:p14="http://schemas.microsoft.com/office/powerpoint/2010/main" val="41503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1143000"/>
          </a:xfrm>
        </p:spPr>
        <p:txBody>
          <a:bodyPr/>
          <a:lstStyle/>
          <a:p>
            <a:r>
              <a:rPr lang="en-US" i="1" dirty="0" smtClean="0"/>
              <a:t>Mughal Empire</a:t>
            </a:r>
            <a:endParaRPr lang="en-US" i="1" dirty="0"/>
          </a:p>
        </p:txBody>
      </p:sp>
      <p:pic>
        <p:nvPicPr>
          <p:cNvPr id="4" name="Picture 7" descr="https://freeman-pedia.wikispaces.com/file/view/Mughal%20Empire%20Map.jpg/410091872/800x591/Mughal%20Empire%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984" y="1171802"/>
            <a:ext cx="7685249" cy="568619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7987006" y="1894114"/>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64795" y="2275114"/>
            <a:ext cx="531067"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777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TotalTime>
  <Words>812</Words>
  <Application>Microsoft Office PowerPoint</Application>
  <PresentationFormat>On-screen Show (4:3)</PresentationFormat>
  <Paragraphs>146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Islamic Empires of Asia 1450-1750</vt:lpstr>
      <vt:lpstr>PowerPoint Presentation</vt:lpstr>
      <vt:lpstr>PowerPoint Presentation</vt:lpstr>
      <vt:lpstr>PowerPoint Presentation</vt:lpstr>
      <vt:lpstr>Ottoman Origins…</vt:lpstr>
      <vt:lpstr>Ottoman Empire</vt:lpstr>
      <vt:lpstr>Documents  1 and 2</vt:lpstr>
      <vt:lpstr>Safavid</vt:lpstr>
      <vt:lpstr>Mughal Empire</vt:lpstr>
      <vt:lpstr>Similar in their creation of elaborate …</vt:lpstr>
      <vt:lpstr>Ottoman Empire</vt:lpstr>
      <vt:lpstr>Ottoman: Religion &amp; Politics</vt:lpstr>
      <vt:lpstr>PowerPoint Presentation</vt:lpstr>
      <vt:lpstr>Hagia Sophia… Mosque</vt:lpstr>
      <vt:lpstr>PowerPoint Presentation</vt:lpstr>
      <vt:lpstr>Süleymaniye Mosque</vt:lpstr>
      <vt:lpstr>Ottoman Miniatures</vt:lpstr>
      <vt:lpstr>What type of insight do these documents provide about Ottoman society, success and relationship to non-Muslim subjects?</vt:lpstr>
      <vt:lpstr>Ottoman Society…policy &amp; trends</vt:lpstr>
      <vt:lpstr>PowerPoint Presentation</vt:lpstr>
      <vt:lpstr>Safavid Empire</vt:lpstr>
      <vt:lpstr>Safavid Religion &amp; Politics</vt:lpstr>
      <vt:lpstr>PowerPoint Presentation</vt:lpstr>
      <vt:lpstr>PowerPoint Presentation</vt:lpstr>
      <vt:lpstr>Mughal Empire</vt:lpstr>
      <vt:lpstr>Mughal Religion &amp; Politics</vt:lpstr>
      <vt:lpstr>Cities &amp; Trade</vt:lpstr>
      <vt:lpstr>PowerPoint Presentation</vt:lpstr>
      <vt:lpstr>PowerPoint Presentation</vt:lpstr>
      <vt:lpstr>Decline of the Muslim World</vt:lpstr>
      <vt:lpstr>PowerPoint Presentation</vt:lpstr>
      <vt:lpstr>Ibn Kaldhun</vt:lpstr>
    </vt:vector>
  </TitlesOfParts>
  <Company>South Orangetown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Empires of Asia</dc:title>
  <dc:creator>"%username%"</dc:creator>
  <cp:lastModifiedBy>"%username%"</cp:lastModifiedBy>
  <cp:revision>41</cp:revision>
  <dcterms:created xsi:type="dcterms:W3CDTF">2013-10-25T14:32:36Z</dcterms:created>
  <dcterms:modified xsi:type="dcterms:W3CDTF">2013-11-06T21:39:22Z</dcterms:modified>
</cp:coreProperties>
</file>