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0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8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7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0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7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7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51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5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4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32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E61B-7E66-480F-A4C5-9EAADB1D05D5}" type="datetimeFigureOut">
              <a:rPr lang="en-US" smtClean="0"/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A6C8-E9DD-41D2-9D68-EB5AF4251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school.com/webcodes10/index.cfm?fuseaction=home.gotoWebCode&amp;wcprefix=nak&amp;wcsuffix=9999" TargetMode="External"/><Relationship Id="rId7" Type="http://schemas.openxmlformats.org/officeDocument/2006/relationships/hyperlink" Target="http://www.learner.org/courses/worldhistory/support/reading_8_1.pdf" TargetMode="External"/><Relationship Id="rId2" Type="http://schemas.openxmlformats.org/officeDocument/2006/relationships/hyperlink" Target="http://166.109.11.121:81/cgi/profile_hold.cgi?IP=10.110.3.54&amp;URL=http://166.109.11.24:81/cgi/block.cgi?URL=http://www.facebook.com/&amp;CAT=ONLCOM&amp;USER=SOCSD%5C%5CDEFAULT%5C%5Cbcarroll&amp;CE=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ps.ablongman.com/long_stearns_wcap_4/" TargetMode="External"/><Relationship Id="rId5" Type="http://schemas.openxmlformats.org/officeDocument/2006/relationships/hyperlink" Target="http://166.109.11.121:81/cgi/profile_hold.cgi?IP=10.110.3.54&amp;URL=http://www.facebook.com/&amp;CAT=ONLCOM&amp;USER=IPGROUP&amp;CE=0" TargetMode="External"/><Relationship Id="rId4" Type="http://schemas.openxmlformats.org/officeDocument/2006/relationships/hyperlink" Target="http://apcentral.collegeboard.com/apc/public/courses/teachers_corner/27565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Scheduling 2013-2014</a:t>
            </a:r>
            <a:endParaRPr lang="en-US" sz="60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Studies</a:t>
            </a:r>
            <a:endParaRPr lang="en-US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975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haroni" pitchFamily="2" charset="-79"/>
                <a:cs typeface="Aharoni" pitchFamily="2" charset="-79"/>
              </a:rPr>
              <a:t>Requirements </a:t>
            </a:r>
            <a:r>
              <a:rPr lang="en-US" sz="4800" dirty="0">
                <a:latin typeface="Aharoni" pitchFamily="2" charset="-79"/>
                <a:cs typeface="Aharoni" pitchFamily="2" charset="-79"/>
              </a:rPr>
              <a:t>F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or All…</a:t>
            </a:r>
            <a:endParaRPr lang="en-US" sz="4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1 full year credit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–</a:t>
            </a:r>
          </a:p>
          <a:p>
            <a:pPr marL="400050" lvl="1" indent="0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Global History 1450-Present</a:t>
            </a:r>
          </a:p>
          <a:p>
            <a:r>
              <a:rPr lang="en-US" sz="4000" u="sng" dirty="0" smtClean="0">
                <a:latin typeface="Andalus" pitchFamily="18" charset="-78"/>
                <a:cs typeface="Andalus" pitchFamily="18" charset="-78"/>
              </a:rPr>
              <a:t>Global History &amp; Geography Regents</a:t>
            </a:r>
          </a:p>
          <a:p>
            <a:pPr marL="400050" lvl="1" indent="0"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Exam June 2014</a:t>
            </a:r>
          </a:p>
          <a:p>
            <a:pPr lvl="1"/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Knowledge and understanding of both the 9</a:t>
            </a:r>
            <a:r>
              <a:rPr lang="en-US" sz="3600" baseline="30000" dirty="0" smtClean="0">
                <a:latin typeface="Andalus" pitchFamily="18" charset="-78"/>
                <a:cs typeface="Andalus" pitchFamily="18" charset="-78"/>
              </a:rPr>
              <a:t>th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grade and 10</a:t>
            </a:r>
            <a:r>
              <a:rPr lang="en-US" sz="3600" baseline="30000" dirty="0" smtClean="0">
                <a:latin typeface="Andalus" pitchFamily="18" charset="-78"/>
                <a:cs typeface="Andalus" pitchFamily="18" charset="-78"/>
              </a:rPr>
              <a:t>th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grade curriculum is assessed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968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Courses which meet Requirements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latin typeface="Arial Narrow" pitchFamily="34" charset="0"/>
              </a:rPr>
              <a:t>Global History and Geography II Regents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Regent level Midterm</a:t>
            </a:r>
            <a:endParaRPr lang="en-US" b="1" dirty="0">
              <a:latin typeface="Arial Narrow" pitchFamily="34" charset="0"/>
            </a:endParaRPr>
          </a:p>
          <a:p>
            <a:pPr lvl="1"/>
            <a:r>
              <a:rPr lang="en-US" b="1" dirty="0">
                <a:latin typeface="Arial Narrow" pitchFamily="34" charset="0"/>
              </a:rPr>
              <a:t>Regents Exam in June</a:t>
            </a:r>
          </a:p>
          <a:p>
            <a:pPr lvl="1"/>
            <a:r>
              <a:rPr lang="en-US" b="1" dirty="0">
                <a:latin typeface="Arial Narrow" pitchFamily="34" charset="0"/>
              </a:rPr>
              <a:t>Prentice Hall Text</a:t>
            </a:r>
          </a:p>
          <a:p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Global History and Geography II Honors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Honors level Midterm</a:t>
            </a:r>
            <a:endParaRPr lang="en-US" b="1" dirty="0">
              <a:latin typeface="Arial Narrow" pitchFamily="34" charset="0"/>
            </a:endParaRPr>
          </a:p>
          <a:p>
            <a:pPr lvl="1"/>
            <a:r>
              <a:rPr lang="en-US" b="1" dirty="0">
                <a:latin typeface="Arial Narrow" pitchFamily="34" charset="0"/>
                <a:hlinkClick r:id="rId2"/>
              </a:rPr>
              <a:t>Regents Exam in June</a:t>
            </a:r>
            <a:endParaRPr lang="en-US" b="1" dirty="0">
              <a:latin typeface="Arial Narrow" pitchFamily="34" charset="0"/>
            </a:endParaRPr>
          </a:p>
          <a:p>
            <a:pPr lvl="1"/>
            <a:r>
              <a:rPr lang="en-US" b="1" dirty="0">
                <a:latin typeface="Arial Narrow" pitchFamily="34" charset="0"/>
                <a:hlinkClick r:id="rId3"/>
              </a:rPr>
              <a:t>Prentice Hall Text</a:t>
            </a:r>
            <a:endParaRPr lang="en-US" b="1" dirty="0">
              <a:latin typeface="Arial Narrow" pitchFamily="34" charset="0"/>
            </a:endParaRPr>
          </a:p>
          <a:p>
            <a:endParaRPr lang="en-US" b="1" dirty="0" smtClean="0">
              <a:latin typeface="Arial Narrow" pitchFamily="34" charset="0"/>
            </a:endParaRPr>
          </a:p>
          <a:p>
            <a:r>
              <a:rPr lang="en-US" b="1" dirty="0" smtClean="0">
                <a:latin typeface="Arial Narrow" pitchFamily="34" charset="0"/>
              </a:rPr>
              <a:t>Advanced Placement World History</a:t>
            </a:r>
          </a:p>
          <a:p>
            <a:pPr lvl="1"/>
            <a:r>
              <a:rPr lang="en-US" b="1" dirty="0" smtClean="0">
                <a:latin typeface="Arial Narrow" pitchFamily="34" charset="0"/>
              </a:rPr>
              <a:t>AP level Midterm</a:t>
            </a:r>
          </a:p>
          <a:p>
            <a:pPr lvl="1"/>
            <a:r>
              <a:rPr lang="en-US" b="1" dirty="0" smtClean="0">
                <a:latin typeface="Arial Narrow" pitchFamily="34" charset="0"/>
                <a:hlinkClick r:id="rId4"/>
              </a:rPr>
              <a:t>AP Exam in May</a:t>
            </a:r>
            <a:endParaRPr lang="en-US" b="1" dirty="0" smtClean="0">
              <a:latin typeface="Arial Narrow" pitchFamily="34" charset="0"/>
            </a:endParaRPr>
          </a:p>
          <a:p>
            <a:pPr lvl="1"/>
            <a:r>
              <a:rPr lang="en-US" b="1" dirty="0" smtClean="0">
                <a:latin typeface="Arial Narrow" pitchFamily="34" charset="0"/>
              </a:rPr>
              <a:t>Regents Exam in June</a:t>
            </a:r>
          </a:p>
          <a:p>
            <a:pPr lvl="1"/>
            <a:r>
              <a:rPr lang="en-US" b="1" dirty="0" err="1" smtClean="0">
                <a:latin typeface="Arial Narrow" pitchFamily="34" charset="0"/>
              </a:rPr>
              <a:t>Bently</a:t>
            </a:r>
            <a:r>
              <a:rPr lang="en-US" b="1" dirty="0" smtClean="0">
                <a:latin typeface="Arial Narrow" pitchFamily="34" charset="0"/>
              </a:rPr>
              <a:t>  &amp; Ziegler, </a:t>
            </a:r>
            <a:r>
              <a:rPr lang="en-US" b="1" i="1" dirty="0" smtClean="0">
                <a:latin typeface="Arial Narrow" pitchFamily="34" charset="0"/>
                <a:hlinkClick r:id="rId5"/>
              </a:rPr>
              <a:t>Traditions and Encounters </a:t>
            </a:r>
            <a:endParaRPr lang="en-US" b="1" i="1" dirty="0" smtClean="0">
              <a:latin typeface="Arial Narrow" pitchFamily="34" charset="0"/>
            </a:endParaRPr>
          </a:p>
          <a:p>
            <a:pPr lvl="1"/>
            <a:r>
              <a:rPr lang="en-US" b="1" dirty="0" smtClean="0">
                <a:latin typeface="Arial Narrow" pitchFamily="34" charset="0"/>
              </a:rPr>
              <a:t>Stearns, </a:t>
            </a:r>
            <a:r>
              <a:rPr lang="en-US" b="1" i="1" dirty="0" smtClean="0">
                <a:latin typeface="Arial Narrow" pitchFamily="34" charset="0"/>
                <a:hlinkClick r:id="rId6"/>
              </a:rPr>
              <a:t>World Civilizations</a:t>
            </a:r>
            <a:endParaRPr lang="en-US" b="1" i="1" dirty="0" smtClean="0">
              <a:latin typeface="Arial Narrow" pitchFamily="34" charset="0"/>
            </a:endParaRPr>
          </a:p>
          <a:p>
            <a:pPr lvl="1"/>
            <a:r>
              <a:rPr lang="en-US" b="1" dirty="0" smtClean="0">
                <a:latin typeface="Arial Narrow" pitchFamily="34" charset="0"/>
                <a:hlinkClick r:id="rId7"/>
              </a:rPr>
              <a:t>Teacher Selected Readings</a:t>
            </a:r>
            <a:endParaRPr lang="en-US" b="1" dirty="0" smtClean="0">
              <a:latin typeface="Arial Narrow" pitchFamily="34" charset="0"/>
            </a:endParaRPr>
          </a:p>
          <a:p>
            <a:endParaRPr lang="en-US" b="1" dirty="0">
              <a:latin typeface="Arial Narrow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105400" y="2590800"/>
            <a:ext cx="3657600" cy="228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Visit the hyperlinks for samples of questions, content, readings,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5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0772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Bodoni MT Black" pitchFamily="18" charset="0"/>
              </a:rPr>
              <a:t>What course should </a:t>
            </a:r>
            <a:br>
              <a:rPr lang="en-US" sz="5400" dirty="0" smtClean="0">
                <a:solidFill>
                  <a:schemeClr val="tx2"/>
                </a:solidFill>
                <a:latin typeface="Bodoni MT Black" pitchFamily="18" charset="0"/>
              </a:rPr>
            </a:br>
            <a:r>
              <a:rPr lang="en-US" sz="5400" dirty="0" smtClean="0">
                <a:solidFill>
                  <a:schemeClr val="tx2"/>
                </a:solidFill>
                <a:latin typeface="Bodoni MT Black" pitchFamily="18" charset="0"/>
              </a:rPr>
              <a:t>I take?</a:t>
            </a:r>
            <a:endParaRPr lang="en-US" sz="5400" dirty="0">
              <a:solidFill>
                <a:schemeClr val="tx2"/>
              </a:solidFill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Consider…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0306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What kind of student are you? 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5715000" cy="4114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latin typeface="Aharoni" pitchFamily="2" charset="-79"/>
                <a:cs typeface="Aharoni" pitchFamily="2" charset="-79"/>
              </a:rPr>
              <a:t>Are you a…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Lover of history? Global Thinker? 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Reader?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Disciplined, Independent worker?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Intrinsically motivated learner?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3505200"/>
            <a:ext cx="35814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adley Hand ITC" pitchFamily="66" charset="0"/>
              </a:rPr>
              <a:t>These are the characteristics of a successful AP student!</a:t>
            </a:r>
            <a:endParaRPr lang="en-US" sz="28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290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What kind of student are you? 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5715000" cy="4114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i="1" dirty="0" smtClean="0">
                <a:latin typeface="Aharoni" pitchFamily="2" charset="-79"/>
                <a:cs typeface="Aharoni" pitchFamily="2" charset="-79"/>
              </a:rPr>
              <a:t>Do you…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Work hard? 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Take a serious approach to class lessons and activities?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Measure success by grades?</a:t>
            </a:r>
          </a:p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Need a bridge to the analytical world?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1828800"/>
            <a:ext cx="35814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radley Hand ITC" pitchFamily="66" charset="0"/>
              </a:rPr>
              <a:t>These are the characteristics of a successful Honors student!</a:t>
            </a:r>
            <a:endParaRPr lang="en-US" sz="2800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65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haroni" pitchFamily="2" charset="-79"/>
                <a:cs typeface="Aharoni" pitchFamily="2" charset="-79"/>
              </a:rPr>
              <a:t>Benefits of Honors and AP</a:t>
            </a:r>
            <a:endParaRPr lang="en-US" i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gency FB" pitchFamily="34" charset="0"/>
              </a:rPr>
              <a:t>Sophisticated approach to historical study</a:t>
            </a:r>
          </a:p>
          <a:p>
            <a:r>
              <a:rPr lang="en-US" dirty="0" smtClean="0">
                <a:latin typeface="Agency FB" pitchFamily="34" charset="0"/>
              </a:rPr>
              <a:t>Fostering of analytical skills – critical thinking</a:t>
            </a:r>
          </a:p>
          <a:p>
            <a:r>
              <a:rPr lang="en-US" dirty="0" smtClean="0">
                <a:latin typeface="Agency FB" pitchFamily="34" charset="0"/>
              </a:rPr>
              <a:t>Development of historical interpretations – not merely recitation</a:t>
            </a:r>
          </a:p>
          <a:p>
            <a:r>
              <a:rPr lang="en-US" dirty="0" smtClean="0">
                <a:latin typeface="Agency FB" pitchFamily="34" charset="0"/>
              </a:rPr>
              <a:t>Development of important reading and writing skills</a:t>
            </a:r>
          </a:p>
          <a:p>
            <a:r>
              <a:rPr lang="en-US" dirty="0" smtClean="0">
                <a:latin typeface="Agency FB" pitchFamily="34" charset="0"/>
              </a:rPr>
              <a:t>College Acceptances- Transcript</a:t>
            </a:r>
          </a:p>
          <a:p>
            <a:r>
              <a:rPr lang="en-US" dirty="0" smtClean="0">
                <a:latin typeface="Agency FB" pitchFamily="34" charset="0"/>
              </a:rPr>
              <a:t>AP Exam – Possible College Credit and/or fulfilling requirements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doni MT Black" pitchFamily="18" charset="0"/>
              </a:rPr>
              <a:t>Will I be successful…</a:t>
            </a:r>
            <a:endParaRPr lang="en-US" b="1" dirty="0">
              <a:latin typeface="Bodoni MT Black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EFFORT</a:t>
            </a:r>
          </a:p>
          <a:p>
            <a:r>
              <a:rPr lang="en-US" dirty="0" smtClean="0"/>
              <a:t>How much time do I spend out of class on reading, homework, studying?</a:t>
            </a:r>
          </a:p>
          <a:p>
            <a:r>
              <a:rPr lang="en-US" dirty="0" smtClean="0"/>
              <a:t>How much effort do I put into class activities?</a:t>
            </a:r>
          </a:p>
          <a:p>
            <a:r>
              <a:rPr lang="en-US" dirty="0" smtClean="0"/>
              <a:t>Am I engaged in class discussions?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INTELLECTUAL READINESS</a:t>
            </a:r>
          </a:p>
          <a:p>
            <a:r>
              <a:rPr lang="en-US" dirty="0" smtClean="0"/>
              <a:t>How well do I do on tests? (regents level vs. higher level)</a:t>
            </a:r>
          </a:p>
          <a:p>
            <a:r>
              <a:rPr lang="en-US" dirty="0" smtClean="0"/>
              <a:t>Do I understand what I am reading – on tests or in text and documents?</a:t>
            </a:r>
          </a:p>
          <a:p>
            <a:r>
              <a:rPr lang="en-US" dirty="0" smtClean="0"/>
              <a:t>Am I hitting the analytical points on the essays?</a:t>
            </a:r>
          </a:p>
          <a:p>
            <a:r>
              <a:rPr lang="en-US" dirty="0" smtClean="0"/>
              <a:t>Do I understand what a thesis is and how to develop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9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Realities…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my course load</a:t>
            </a:r>
          </a:p>
          <a:p>
            <a:r>
              <a:rPr lang="en-US" dirty="0" smtClean="0"/>
              <a:t>What are </a:t>
            </a:r>
            <a:r>
              <a:rPr lang="en-US" smtClean="0"/>
              <a:t>my interests?</a:t>
            </a:r>
            <a:endParaRPr lang="en-US" dirty="0" smtClean="0"/>
          </a:p>
          <a:p>
            <a:r>
              <a:rPr lang="en-US" dirty="0" smtClean="0"/>
              <a:t>What extracurricular activities have I committed to?</a:t>
            </a:r>
          </a:p>
          <a:p>
            <a:r>
              <a:rPr lang="en-US" sz="4400" b="1" dirty="0"/>
              <a:t>How much am I willing to do next year?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4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377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Scheduling 2013-2014</vt:lpstr>
      <vt:lpstr>Requirements For All…</vt:lpstr>
      <vt:lpstr>Courses which meet Requirements</vt:lpstr>
      <vt:lpstr>What course should  I take?</vt:lpstr>
      <vt:lpstr>What kind of student are you? </vt:lpstr>
      <vt:lpstr>What kind of student are you? </vt:lpstr>
      <vt:lpstr>Benefits of Honors and AP</vt:lpstr>
      <vt:lpstr>Will I be successful…</vt:lpstr>
      <vt:lpstr>Realities…</vt:lpstr>
    </vt:vector>
  </TitlesOfParts>
  <Company>SOCSD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2013-2014</dc:title>
  <dc:creator>SOCSD User</dc:creator>
  <cp:lastModifiedBy>SOCSD User</cp:lastModifiedBy>
  <cp:revision>5</cp:revision>
  <dcterms:created xsi:type="dcterms:W3CDTF">2013-02-21T13:37:31Z</dcterms:created>
  <dcterms:modified xsi:type="dcterms:W3CDTF">2013-02-22T13:29:56Z</dcterms:modified>
</cp:coreProperties>
</file>