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67" r:id="rId4"/>
    <p:sldId id="258" r:id="rId5"/>
    <p:sldId id="263" r:id="rId6"/>
    <p:sldId id="259" r:id="rId7"/>
    <p:sldId id="271" r:id="rId8"/>
    <p:sldId id="261" r:id="rId9"/>
    <p:sldId id="273" r:id="rId10"/>
    <p:sldId id="260" r:id="rId11"/>
    <p:sldId id="264" r:id="rId12"/>
    <p:sldId id="274" r:id="rId13"/>
    <p:sldId id="275" r:id="rId14"/>
    <p:sldId id="269" r:id="rId15"/>
    <p:sldId id="262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>
        <p:scale>
          <a:sx n="69" d="100"/>
          <a:sy n="69" d="100"/>
        </p:scale>
        <p:origin x="-1200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8DF08-4657-4FDF-9732-A3053996775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48D172-E08D-4CC0-911E-9988DCB61D93}">
      <dgm:prSet/>
      <dgm:spPr/>
      <dgm:t>
        <a:bodyPr/>
        <a:lstStyle/>
        <a:p>
          <a:pPr rtl="0"/>
          <a:r>
            <a:rPr lang="en-US" dirty="0" smtClean="0"/>
            <a:t>Aftermath of the Persian War</a:t>
          </a:r>
          <a:endParaRPr lang="en-US" dirty="0"/>
        </a:p>
      </dgm:t>
    </dgm:pt>
    <dgm:pt modelId="{D0EA1547-A254-4F42-B56C-60265E9FA80D}" type="parTrans" cxnId="{A725E166-D6B8-4142-A691-6283BAA8A5F9}">
      <dgm:prSet/>
      <dgm:spPr/>
      <dgm:t>
        <a:bodyPr/>
        <a:lstStyle/>
        <a:p>
          <a:endParaRPr lang="en-US"/>
        </a:p>
      </dgm:t>
    </dgm:pt>
    <dgm:pt modelId="{C1DCBDD8-D75A-4EB9-8F8B-59B99DDE3B5D}" type="sibTrans" cxnId="{A725E166-D6B8-4142-A691-6283BAA8A5F9}">
      <dgm:prSet/>
      <dgm:spPr/>
      <dgm:t>
        <a:bodyPr/>
        <a:lstStyle/>
        <a:p>
          <a:endParaRPr lang="en-US"/>
        </a:p>
      </dgm:t>
    </dgm:pt>
    <dgm:pt modelId="{6B4D55D8-0735-400B-BEF9-68F1F4AB7806}">
      <dgm:prSet/>
      <dgm:spPr/>
      <dgm:t>
        <a:bodyPr/>
        <a:lstStyle/>
        <a:p>
          <a:pPr rtl="0"/>
          <a:r>
            <a:rPr lang="en-US" dirty="0" smtClean="0"/>
            <a:t>Diffusion of people and ideas moved in and out of Athens</a:t>
          </a:r>
          <a:endParaRPr lang="en-US" dirty="0"/>
        </a:p>
      </dgm:t>
    </dgm:pt>
    <dgm:pt modelId="{B1B0381D-C1D6-4BC6-9955-9F9084C9C822}" type="parTrans" cxnId="{206EDCCC-D194-4C9F-8BE2-632270B69405}">
      <dgm:prSet/>
      <dgm:spPr/>
      <dgm:t>
        <a:bodyPr/>
        <a:lstStyle/>
        <a:p>
          <a:endParaRPr lang="en-US"/>
        </a:p>
      </dgm:t>
    </dgm:pt>
    <dgm:pt modelId="{B03C41B4-789E-4089-A783-85292F65F76E}" type="sibTrans" cxnId="{206EDCCC-D194-4C9F-8BE2-632270B69405}">
      <dgm:prSet/>
      <dgm:spPr/>
      <dgm:t>
        <a:bodyPr/>
        <a:lstStyle/>
        <a:p>
          <a:endParaRPr lang="en-US"/>
        </a:p>
      </dgm:t>
    </dgm:pt>
    <dgm:pt modelId="{06B52D46-6170-4C89-9DD6-7851A1B1BDC8}">
      <dgm:prSet/>
      <dgm:spPr/>
      <dgm:t>
        <a:bodyPr/>
        <a:lstStyle/>
        <a:p>
          <a:pPr rtl="0"/>
          <a:r>
            <a:rPr lang="en-US" dirty="0" smtClean="0"/>
            <a:t>During  battle, and into the aftermath of the Peloponnesian War</a:t>
          </a:r>
          <a:endParaRPr lang="en-US" dirty="0"/>
        </a:p>
      </dgm:t>
    </dgm:pt>
    <dgm:pt modelId="{16D9EE95-2A36-4A6F-9D55-3805C657BC60}" type="parTrans" cxnId="{920E733C-AA1C-4555-9B9D-41E5EE3B1DEB}">
      <dgm:prSet/>
      <dgm:spPr/>
      <dgm:t>
        <a:bodyPr/>
        <a:lstStyle/>
        <a:p>
          <a:endParaRPr lang="en-US"/>
        </a:p>
      </dgm:t>
    </dgm:pt>
    <dgm:pt modelId="{8DA71D24-B60B-4D12-9BB0-71D6E51D4DBD}" type="sibTrans" cxnId="{920E733C-AA1C-4555-9B9D-41E5EE3B1DEB}">
      <dgm:prSet/>
      <dgm:spPr/>
      <dgm:t>
        <a:bodyPr/>
        <a:lstStyle/>
        <a:p>
          <a:endParaRPr lang="en-US"/>
        </a:p>
      </dgm:t>
    </dgm:pt>
    <dgm:pt modelId="{8571DCA4-BA6C-4C67-8529-0FEC90A9CD8E}" type="pres">
      <dgm:prSet presAssocID="{4AA8DF08-4657-4FDF-9732-A3053996775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C3C245-FA96-468A-996F-2F9A644AE610}" type="pres">
      <dgm:prSet presAssocID="{EE48D172-E08D-4CC0-911E-9988DCB61D93}" presName="composite" presStyleCnt="0"/>
      <dgm:spPr/>
    </dgm:pt>
    <dgm:pt modelId="{64263357-C039-4924-927B-93863F20DF94}" type="pres">
      <dgm:prSet presAssocID="{EE48D172-E08D-4CC0-911E-9988DCB61D93}" presName="imgShp" presStyleLbl="fgImgPlace1" presStyleIdx="0" presStyleCnt="3"/>
      <dgm:spPr/>
    </dgm:pt>
    <dgm:pt modelId="{F476682E-90AF-4581-A321-2749F0F0F2ED}" type="pres">
      <dgm:prSet presAssocID="{EE48D172-E08D-4CC0-911E-9988DCB61D93}" presName="txShp" presStyleLbl="node1" presStyleIdx="0" presStyleCnt="3" custLinFactNeighborX="4258" custLinFactNeighborY="-1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523F8-9F8C-4775-958F-4BD401F4C241}" type="pres">
      <dgm:prSet presAssocID="{C1DCBDD8-D75A-4EB9-8F8B-59B99DDE3B5D}" presName="spacing" presStyleCnt="0"/>
      <dgm:spPr/>
    </dgm:pt>
    <dgm:pt modelId="{C272A3CE-43F9-4188-BBCE-1A911A55CAAA}" type="pres">
      <dgm:prSet presAssocID="{6B4D55D8-0735-400B-BEF9-68F1F4AB7806}" presName="composite" presStyleCnt="0"/>
      <dgm:spPr/>
    </dgm:pt>
    <dgm:pt modelId="{E5F001FD-B310-450C-8B70-EA4A99CC620B}" type="pres">
      <dgm:prSet presAssocID="{6B4D55D8-0735-400B-BEF9-68F1F4AB7806}" presName="imgShp" presStyleLbl="fgImgPlace1" presStyleIdx="1" presStyleCnt="3"/>
      <dgm:spPr/>
    </dgm:pt>
    <dgm:pt modelId="{22ECDDF8-D543-43F0-890B-76D8635D6B18}" type="pres">
      <dgm:prSet presAssocID="{6B4D55D8-0735-400B-BEF9-68F1F4AB7806}" presName="txShp" presStyleLbl="node1" presStyleIdx="1" presStyleCnt="3" custLinFactNeighborX="5397" custLinFactNeighborY="6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4D3ED-8B0B-4D06-8345-E37E5E6D3680}" type="pres">
      <dgm:prSet presAssocID="{B03C41B4-789E-4089-A783-85292F65F76E}" presName="spacing" presStyleCnt="0"/>
      <dgm:spPr/>
    </dgm:pt>
    <dgm:pt modelId="{988E6396-50E7-418C-BB4C-9EFE1C4062DD}" type="pres">
      <dgm:prSet presAssocID="{06B52D46-6170-4C89-9DD6-7851A1B1BDC8}" presName="composite" presStyleCnt="0"/>
      <dgm:spPr/>
    </dgm:pt>
    <dgm:pt modelId="{0A690BD2-9343-41BC-8DA8-57119BF6C252}" type="pres">
      <dgm:prSet presAssocID="{06B52D46-6170-4C89-9DD6-7851A1B1BDC8}" presName="imgShp" presStyleLbl="fgImgPlace1" presStyleIdx="2" presStyleCnt="3"/>
      <dgm:spPr/>
    </dgm:pt>
    <dgm:pt modelId="{8F13BC31-59B6-4363-B966-AF66B928363A}" type="pres">
      <dgm:prSet presAssocID="{06B52D46-6170-4C89-9DD6-7851A1B1BDC8}" presName="txShp" presStyleLbl="node1" presStyleIdx="2" presStyleCnt="3" custLinFactNeighborX="4258" custLinFactNeighborY="12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0E733C-AA1C-4555-9B9D-41E5EE3B1DEB}" srcId="{4AA8DF08-4657-4FDF-9732-A30539967753}" destId="{06B52D46-6170-4C89-9DD6-7851A1B1BDC8}" srcOrd="2" destOrd="0" parTransId="{16D9EE95-2A36-4A6F-9D55-3805C657BC60}" sibTransId="{8DA71D24-B60B-4D12-9BB0-71D6E51D4DBD}"/>
    <dgm:cxn modelId="{6F5DB61D-35C8-41B0-ABCC-EA02E501E99F}" type="presOf" srcId="{4AA8DF08-4657-4FDF-9732-A30539967753}" destId="{8571DCA4-BA6C-4C67-8529-0FEC90A9CD8E}" srcOrd="0" destOrd="0" presId="urn:microsoft.com/office/officeart/2005/8/layout/vList3"/>
    <dgm:cxn modelId="{A725E166-D6B8-4142-A691-6283BAA8A5F9}" srcId="{4AA8DF08-4657-4FDF-9732-A30539967753}" destId="{EE48D172-E08D-4CC0-911E-9988DCB61D93}" srcOrd="0" destOrd="0" parTransId="{D0EA1547-A254-4F42-B56C-60265E9FA80D}" sibTransId="{C1DCBDD8-D75A-4EB9-8F8B-59B99DDE3B5D}"/>
    <dgm:cxn modelId="{1CB4C9DD-884F-40DE-94D4-44697F9D249B}" type="presOf" srcId="{6B4D55D8-0735-400B-BEF9-68F1F4AB7806}" destId="{22ECDDF8-D543-43F0-890B-76D8635D6B18}" srcOrd="0" destOrd="0" presId="urn:microsoft.com/office/officeart/2005/8/layout/vList3"/>
    <dgm:cxn modelId="{1F53BEE8-C4AA-4670-B811-F74BB8666A3D}" type="presOf" srcId="{EE48D172-E08D-4CC0-911E-9988DCB61D93}" destId="{F476682E-90AF-4581-A321-2749F0F0F2ED}" srcOrd="0" destOrd="0" presId="urn:microsoft.com/office/officeart/2005/8/layout/vList3"/>
    <dgm:cxn modelId="{671BD561-B734-4BB4-B4EF-AB335C1BD437}" type="presOf" srcId="{06B52D46-6170-4C89-9DD6-7851A1B1BDC8}" destId="{8F13BC31-59B6-4363-B966-AF66B928363A}" srcOrd="0" destOrd="0" presId="urn:microsoft.com/office/officeart/2005/8/layout/vList3"/>
    <dgm:cxn modelId="{206EDCCC-D194-4C9F-8BE2-632270B69405}" srcId="{4AA8DF08-4657-4FDF-9732-A30539967753}" destId="{6B4D55D8-0735-400B-BEF9-68F1F4AB7806}" srcOrd="1" destOrd="0" parTransId="{B1B0381D-C1D6-4BC6-9955-9F9084C9C822}" sibTransId="{B03C41B4-789E-4089-A783-85292F65F76E}"/>
    <dgm:cxn modelId="{9DFB616E-A697-422E-A810-04C498BBBE27}" type="presParOf" srcId="{8571DCA4-BA6C-4C67-8529-0FEC90A9CD8E}" destId="{60C3C245-FA96-468A-996F-2F9A644AE610}" srcOrd="0" destOrd="0" presId="urn:microsoft.com/office/officeart/2005/8/layout/vList3"/>
    <dgm:cxn modelId="{9E6BB33D-C33D-4A4D-98FE-2F217C0D0465}" type="presParOf" srcId="{60C3C245-FA96-468A-996F-2F9A644AE610}" destId="{64263357-C039-4924-927B-93863F20DF94}" srcOrd="0" destOrd="0" presId="urn:microsoft.com/office/officeart/2005/8/layout/vList3"/>
    <dgm:cxn modelId="{E2364228-8EE9-4210-9AC3-196189068EBA}" type="presParOf" srcId="{60C3C245-FA96-468A-996F-2F9A644AE610}" destId="{F476682E-90AF-4581-A321-2749F0F0F2ED}" srcOrd="1" destOrd="0" presId="urn:microsoft.com/office/officeart/2005/8/layout/vList3"/>
    <dgm:cxn modelId="{B722D4B6-3D30-4A76-B12D-EFE086DD5FE2}" type="presParOf" srcId="{8571DCA4-BA6C-4C67-8529-0FEC90A9CD8E}" destId="{3B4523F8-9F8C-4775-958F-4BD401F4C241}" srcOrd="1" destOrd="0" presId="urn:microsoft.com/office/officeart/2005/8/layout/vList3"/>
    <dgm:cxn modelId="{81DB44B8-CE72-4079-A543-0F35BF1AEE83}" type="presParOf" srcId="{8571DCA4-BA6C-4C67-8529-0FEC90A9CD8E}" destId="{C272A3CE-43F9-4188-BBCE-1A911A55CAAA}" srcOrd="2" destOrd="0" presId="urn:microsoft.com/office/officeart/2005/8/layout/vList3"/>
    <dgm:cxn modelId="{697DD990-1C9C-48B1-AB5D-4453AB2B4F03}" type="presParOf" srcId="{C272A3CE-43F9-4188-BBCE-1A911A55CAAA}" destId="{E5F001FD-B310-450C-8B70-EA4A99CC620B}" srcOrd="0" destOrd="0" presId="urn:microsoft.com/office/officeart/2005/8/layout/vList3"/>
    <dgm:cxn modelId="{CD542843-A1D2-4088-BF1C-7EA60A38B9CB}" type="presParOf" srcId="{C272A3CE-43F9-4188-BBCE-1A911A55CAAA}" destId="{22ECDDF8-D543-43F0-890B-76D8635D6B18}" srcOrd="1" destOrd="0" presId="urn:microsoft.com/office/officeart/2005/8/layout/vList3"/>
    <dgm:cxn modelId="{76B83DA9-639C-42C7-85AD-084D40900BA0}" type="presParOf" srcId="{8571DCA4-BA6C-4C67-8529-0FEC90A9CD8E}" destId="{A7B4D3ED-8B0B-4D06-8345-E37E5E6D3680}" srcOrd="3" destOrd="0" presId="urn:microsoft.com/office/officeart/2005/8/layout/vList3"/>
    <dgm:cxn modelId="{A14019B2-9F73-432E-8883-751387F306D4}" type="presParOf" srcId="{8571DCA4-BA6C-4C67-8529-0FEC90A9CD8E}" destId="{988E6396-50E7-418C-BB4C-9EFE1C4062DD}" srcOrd="4" destOrd="0" presId="urn:microsoft.com/office/officeart/2005/8/layout/vList3"/>
    <dgm:cxn modelId="{FA4E3AC5-68EB-4607-ACD4-208D4921F704}" type="presParOf" srcId="{988E6396-50E7-418C-BB4C-9EFE1C4062DD}" destId="{0A690BD2-9343-41BC-8DA8-57119BF6C252}" srcOrd="0" destOrd="0" presId="urn:microsoft.com/office/officeart/2005/8/layout/vList3"/>
    <dgm:cxn modelId="{B6BB87DC-D0B3-4CE0-9865-07BCC21321B7}" type="presParOf" srcId="{988E6396-50E7-418C-BB4C-9EFE1C4062DD}" destId="{8F13BC31-59B6-4363-B966-AF66B92836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6682E-90AF-4581-A321-2749F0F0F2ED}">
      <dsp:nvSpPr>
        <dsp:cNvPr id="0" name=""/>
        <dsp:cNvSpPr/>
      </dsp:nvSpPr>
      <dsp:spPr>
        <a:xfrm rot="10800000">
          <a:off x="1949086" y="0"/>
          <a:ext cx="6059391" cy="6593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760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Aftermath of the Persian War</a:t>
          </a:r>
          <a:endParaRPr lang="en-US" sz="1800" kern="1200" dirty="0"/>
        </a:p>
      </dsp:txBody>
      <dsp:txXfrm rot="10800000">
        <a:off x="2113926" y="0"/>
        <a:ext cx="5894551" cy="659360"/>
      </dsp:txXfrm>
    </dsp:sp>
    <dsp:sp modelId="{64263357-C039-4924-927B-93863F20DF94}">
      <dsp:nvSpPr>
        <dsp:cNvPr id="0" name=""/>
        <dsp:cNvSpPr/>
      </dsp:nvSpPr>
      <dsp:spPr>
        <a:xfrm>
          <a:off x="1361397" y="281"/>
          <a:ext cx="659360" cy="65936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CDDF8-D543-43F0-890B-76D8635D6B18}">
      <dsp:nvSpPr>
        <dsp:cNvPr id="0" name=""/>
        <dsp:cNvSpPr/>
      </dsp:nvSpPr>
      <dsp:spPr>
        <a:xfrm rot="10800000">
          <a:off x="2018103" y="869885"/>
          <a:ext cx="6059391" cy="6593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760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Diffusion of people and ideas moved in and out of Athens</a:t>
          </a:r>
          <a:endParaRPr lang="en-US" sz="1800" kern="1200" dirty="0"/>
        </a:p>
      </dsp:txBody>
      <dsp:txXfrm rot="10800000">
        <a:off x="2182943" y="869885"/>
        <a:ext cx="5894551" cy="659360"/>
      </dsp:txXfrm>
    </dsp:sp>
    <dsp:sp modelId="{E5F001FD-B310-450C-8B70-EA4A99CC620B}">
      <dsp:nvSpPr>
        <dsp:cNvPr id="0" name=""/>
        <dsp:cNvSpPr/>
      </dsp:nvSpPr>
      <dsp:spPr>
        <a:xfrm>
          <a:off x="1361397" y="824481"/>
          <a:ext cx="659360" cy="65936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3BC31-59B6-4363-B966-AF66B928363A}">
      <dsp:nvSpPr>
        <dsp:cNvPr id="0" name=""/>
        <dsp:cNvSpPr/>
      </dsp:nvSpPr>
      <dsp:spPr>
        <a:xfrm rot="10800000">
          <a:off x="1949086" y="1648963"/>
          <a:ext cx="6059391" cy="6593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760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During  battle, and into the aftermath of the Peloponnesian War</a:t>
          </a:r>
          <a:endParaRPr lang="en-US" sz="1800" kern="1200" dirty="0"/>
        </a:p>
      </dsp:txBody>
      <dsp:txXfrm rot="10800000">
        <a:off x="2113926" y="1648963"/>
        <a:ext cx="5894551" cy="659360"/>
      </dsp:txXfrm>
    </dsp:sp>
    <dsp:sp modelId="{0A690BD2-9343-41BC-8DA8-57119BF6C252}">
      <dsp:nvSpPr>
        <dsp:cNvPr id="0" name=""/>
        <dsp:cNvSpPr/>
      </dsp:nvSpPr>
      <dsp:spPr>
        <a:xfrm>
          <a:off x="1361397" y="1648682"/>
          <a:ext cx="659360" cy="65936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F0F80-73AE-4014-A725-F30FD29AEC6C}" type="datetimeFigureOut">
              <a:rPr lang="en-US" smtClean="0"/>
              <a:t>2/12/2013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B0241-701D-463B-95DD-B6AE7E74FB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96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73C1-E037-4998-971D-BD003EC9FF9A}" type="datetimeFigureOut">
              <a:rPr lang="en-US" smtClean="0"/>
              <a:t>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EFD8-C21C-458F-A366-95C4340D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9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73C1-E037-4998-971D-BD003EC9FF9A}" type="datetimeFigureOut">
              <a:rPr lang="en-US" smtClean="0"/>
              <a:t>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EFD8-C21C-458F-A366-95C4340D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4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73C1-E037-4998-971D-BD003EC9FF9A}" type="datetimeFigureOut">
              <a:rPr lang="en-US" smtClean="0"/>
              <a:t>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EFD8-C21C-458F-A366-95C4340D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5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73C1-E037-4998-971D-BD003EC9FF9A}" type="datetimeFigureOut">
              <a:rPr lang="en-US" smtClean="0"/>
              <a:t>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EFD8-C21C-458F-A366-95C4340D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6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73C1-E037-4998-971D-BD003EC9FF9A}" type="datetimeFigureOut">
              <a:rPr lang="en-US" smtClean="0"/>
              <a:t>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EFD8-C21C-458F-A366-95C4340D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9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73C1-E037-4998-971D-BD003EC9FF9A}" type="datetimeFigureOut">
              <a:rPr lang="en-US" smtClean="0"/>
              <a:t>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EFD8-C21C-458F-A366-95C4340D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5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73C1-E037-4998-971D-BD003EC9FF9A}" type="datetimeFigureOut">
              <a:rPr lang="en-US" smtClean="0"/>
              <a:t>2/12/2013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EFD8-C21C-458F-A366-95C4340D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9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73C1-E037-4998-971D-BD003EC9FF9A}" type="datetimeFigureOut">
              <a:rPr lang="en-US" smtClean="0"/>
              <a:t>2/12/2013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EFD8-C21C-458F-A366-95C4340D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3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73C1-E037-4998-971D-BD003EC9FF9A}" type="datetimeFigureOut">
              <a:rPr lang="en-US" smtClean="0"/>
              <a:t>2/12/2013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EFD8-C21C-458F-A366-95C4340D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7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73C1-E037-4998-971D-BD003EC9FF9A}" type="datetimeFigureOut">
              <a:rPr lang="en-US" smtClean="0"/>
              <a:t>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EFD8-C21C-458F-A366-95C4340D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73C1-E037-4998-971D-BD003EC9FF9A}" type="datetimeFigureOut">
              <a:rPr lang="en-US" smtClean="0"/>
              <a:t>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EFD8-C21C-458F-A366-95C4340D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3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2000"/>
                    </a14:imgEffect>
                    <a14:imgEffect>
                      <a14:brightnessContrast bright="35000" contrast="-32000"/>
                    </a14:imgEffect>
                  </a14:imgLayer>
                </a14:imgProps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73C1-E037-4998-971D-BD003EC9FF9A}" type="datetimeFigureOut">
              <a:rPr lang="en-US" smtClean="0"/>
              <a:t>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3EFD8-C21C-458F-A366-95C4340D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0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Buddha+joke&amp;source=images&amp;cd=&amp;cad=rja&amp;docid=OJUBA0OnYL4bjM&amp;tbnid=T3tik9-XM-vAlM:&amp;ved=0CAUQjRw&amp;url=http://newbuddhist.com/discussion/14763/buddhist-jokes&amp;ei=xQsUUZKkEOSy2gWOx4DgDQ&amp;bvm=bv.42080656,d.dmQ&amp;psig=AFQjCNGIoycbypcZwc4f9GLN50wlmRruVA&amp;ust=1360354627211346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ewbuddhist.com/uploads/FileUpload/92/b953c4b911eabe0472c1bf1b794e2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867400" cy="688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837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s5.wikipaintings.org/images/raphael/school-of-athens-detail-from-right-hand-side-showing-diogenes-on-the-steps-and-euclid-1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280"/>
            <a:ext cx="7341826" cy="489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S_niza74VeuCunHpbR2On3q50T-ijYgPHA05TPKd8AGouqKbn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28760"/>
            <a:ext cx="2781300" cy="364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715000"/>
            <a:ext cx="3153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School of Athens</a:t>
            </a:r>
            <a:r>
              <a:rPr lang="en-US" dirty="0" smtClean="0"/>
              <a:t>, Raphael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4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honyaiuppy.files.wordpress.com/2012/01/david_socrates4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454121" cy="561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019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Jean Louis David, </a:t>
            </a:r>
            <a:r>
              <a:rPr lang="en-US" b="1" i="1" dirty="0" smtClean="0"/>
              <a:t>The Death of Socrates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5563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" y="221673"/>
            <a:ext cx="342207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How is Asian thought and its impact different?</a:t>
            </a:r>
            <a:endParaRPr lang="en-US" sz="3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2" descr="http://upload.wikimedia.org/wikipedia/en/archive/0/09/20110526075555!Vinegar_tas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4" b="-12864"/>
          <a:stretch/>
        </p:blipFill>
        <p:spPr bwMode="auto">
          <a:xfrm>
            <a:off x="3463636" y="105294"/>
            <a:ext cx="5715000" cy="75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8350" y="224135"/>
            <a:ext cx="4539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Vinegar Tasters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96344"/>
            <a:ext cx="34636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Follow the rules…</a:t>
            </a:r>
          </a:p>
          <a:p>
            <a:pPr lvl="1"/>
            <a:r>
              <a:rPr lang="en-US" sz="3200" dirty="0">
                <a:solidFill>
                  <a:prstClr val="black"/>
                </a:solidFill>
              </a:rPr>
              <a:t>Caste</a:t>
            </a:r>
          </a:p>
          <a:p>
            <a:pPr lvl="1"/>
            <a:r>
              <a:rPr lang="en-US" sz="3200" dirty="0">
                <a:solidFill>
                  <a:prstClr val="black"/>
                </a:solidFill>
              </a:rPr>
              <a:t>5 relationships</a:t>
            </a:r>
          </a:p>
          <a:p>
            <a:pPr lvl="1"/>
            <a:r>
              <a:rPr lang="en-US" sz="3200" dirty="0">
                <a:solidFill>
                  <a:prstClr val="black"/>
                </a:solidFill>
              </a:rPr>
              <a:t>Legalist Qin Laws</a:t>
            </a:r>
          </a:p>
          <a:p>
            <a:pPr lvl="1"/>
            <a:r>
              <a:rPr lang="en-US" sz="3200" dirty="0">
                <a:solidFill>
                  <a:prstClr val="black"/>
                </a:solidFill>
              </a:rPr>
              <a:t>8 Fold Path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18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Western Ideals</a:t>
            </a:r>
            <a:endParaRPr lang="en-US" sz="5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1"/>
            <a:ext cx="8229600" cy="35052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Power of Man- Innovation!</a:t>
            </a:r>
          </a:p>
          <a:p>
            <a:pPr marL="0" indent="0" algn="ctr">
              <a:buNone/>
            </a:pPr>
            <a:r>
              <a:rPr lang="en-US" dirty="0" smtClean="0"/>
              <a:t>Individualism- Self-determination!</a:t>
            </a:r>
          </a:p>
          <a:p>
            <a:pPr marL="0" indent="0" algn="ctr">
              <a:buNone/>
            </a:pPr>
            <a:r>
              <a:rPr lang="en-US" dirty="0" smtClean="0"/>
              <a:t>Reason and Logic- Scientific Understanding!</a:t>
            </a:r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828340"/>
            <a:ext cx="466486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Spirit of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Inquiry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6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cartoonstock.com/newscartoons/cartoonists/bve/lowres/bven46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60"/>
            <a:ext cx="5257800" cy="68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mchumor.com/00images/2476_forestry_carto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8252"/>
            <a:ext cx="4477406" cy="59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S90007468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" y="6019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958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RK6UPQ5x1pIyXvQLOkXgJH-g0W8W5GUBEZbP8BLV1GJB3MNs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616258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48006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Plato:</a:t>
            </a:r>
            <a:br>
              <a:rPr lang="en-US" dirty="0"/>
            </a:br>
            <a:r>
              <a:rPr lang="en-US" dirty="0"/>
              <a:t>For the greater good.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Aristotle:</a:t>
            </a:r>
            <a:br>
              <a:rPr lang="en-US" dirty="0"/>
            </a:br>
            <a:r>
              <a:rPr lang="en-US" dirty="0"/>
              <a:t>To actualize its potential.</a:t>
            </a:r>
          </a:p>
        </p:txBody>
      </p:sp>
      <p:sp>
        <p:nvSpPr>
          <p:cNvPr id="3" name="Rectangle 2"/>
          <p:cNvSpPr/>
          <p:nvPr/>
        </p:nvSpPr>
        <p:spPr>
          <a:xfrm>
            <a:off x="5562600" y="32133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“Wit is educated insolence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.”</a:t>
            </a:r>
          </a:p>
          <a:p>
            <a:pPr lvl="5"/>
            <a:r>
              <a:rPr lang="en-US" sz="1600" dirty="0" smtClean="0"/>
              <a:t>Aristotle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954762"/>
            <a:ext cx="4637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Freestyle Script" pitchFamily="66" charset="0"/>
              </a:rPr>
              <a:t>Why did the chicken cross the road?</a:t>
            </a:r>
            <a:endParaRPr lang="en-US" sz="3600" b="1" dirty="0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948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0.gstatic.com/images?q=tbn:ANd9GcQxarBsAYos-6PxtBwGazSsuxVQfIHOn5EqMJl1oG0VtaycjCrOc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4854"/>
            <a:ext cx="5943600" cy="635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5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8648" y="1371600"/>
            <a:ext cx="534986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Ancient Greek </a:t>
            </a:r>
          </a:p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Philosophy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886200"/>
            <a:ext cx="693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GungsuhChe" pitchFamily="49" charset="-127"/>
                <a:ea typeface="GungsuhChe" pitchFamily="49" charset="-127"/>
              </a:rPr>
              <a:t>How did the Greek philosophers view humanity, and thus </a:t>
            </a:r>
          </a:p>
          <a:p>
            <a:pPr algn="ctr"/>
            <a:r>
              <a:rPr lang="en-US" sz="2800" i="1" dirty="0">
                <a:latin typeface="GungsuhChe" pitchFamily="49" charset="-127"/>
                <a:ea typeface="GungsuhChe" pitchFamily="49" charset="-127"/>
              </a:rPr>
              <a:t>w</a:t>
            </a:r>
            <a:r>
              <a:rPr lang="en-US" sz="2800" i="1" dirty="0" smtClean="0">
                <a:latin typeface="GungsuhChe" pitchFamily="49" charset="-127"/>
                <a:ea typeface="GungsuhChe" pitchFamily="49" charset="-127"/>
              </a:rPr>
              <a:t>hat role did they play in shaping Classical Age Greece?</a:t>
            </a:r>
            <a:endParaRPr lang="en-US" sz="2800" i="1" dirty="0">
              <a:latin typeface="GungsuhChe" pitchFamily="49" charset="-127"/>
              <a:ea typeface="Gungsuh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9979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nnytimes.com/playground/img/1267944354439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551965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4362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Socrates, Plato and Aristotle…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					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471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2.gstatic.com/images?q=tbn:ANd9GcRKePcZzFT3wxcYXYakzweQ0X99OoE7jT8sfEHdlYQedSFi6HXAi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0844" cy="67056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2.gstatic.com/images?q=tbn:ANd9GcSmMrKkIMA5-YlpKARapmLvi-D81D2A6u5VEqzVec5HH3hWFn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73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558187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468</a:t>
            </a:r>
            <a:r>
              <a:rPr lang="en-US" sz="2000" dirty="0" smtClean="0"/>
              <a:t>BCE</a:t>
            </a:r>
            <a:r>
              <a:rPr lang="en-US" sz="3600" dirty="0" smtClean="0"/>
              <a:t> -322</a:t>
            </a:r>
            <a:r>
              <a:rPr lang="en-US" sz="2000" dirty="0" smtClean="0"/>
              <a:t>BCE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252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Historical Setting</a:t>
            </a:r>
            <a:endParaRPr lang="en-US" sz="6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27367596"/>
              </p:ext>
            </p:extLst>
          </p:nvPr>
        </p:nvGraphicFramePr>
        <p:xfrm>
          <a:off x="108333" y="2819400"/>
          <a:ext cx="9111867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1360579"/>
            <a:ext cx="9220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Motivation behind the </a:t>
            </a:r>
          </a:p>
          <a:p>
            <a:pPr algn="ctr"/>
            <a:r>
              <a:rPr lang="en-US" sz="4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Philosophical spirit…</a:t>
            </a:r>
            <a:endParaRPr lang="en-US" sz="40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628" y="54102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Long-held views of the natural world were called into question, </a:t>
            </a:r>
            <a:r>
              <a:rPr lang="en-US" sz="2400" dirty="0" smtClean="0"/>
              <a:t>focus shifted to the here – and – now – SECULARIZATION!</a:t>
            </a:r>
            <a:endParaRPr lang="en-US" sz="2400" dirty="0"/>
          </a:p>
        </p:txBody>
      </p:sp>
      <p:pic>
        <p:nvPicPr>
          <p:cNvPr id="2050" name="Picture 2" descr="C:\Users\Owner\AppData\Local\Microsoft\Windows\Temporary Internet Files\Content.IE5\W9R1OYVO\MP900401515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64" y="2819400"/>
            <a:ext cx="1600200" cy="239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5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Discussion Forum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Table Groups of 3…</a:t>
            </a:r>
          </a:p>
          <a:p>
            <a:r>
              <a:rPr lang="en-US" b="1" dirty="0" smtClean="0"/>
              <a:t>Each group has a document packet and guiding questions </a:t>
            </a:r>
          </a:p>
          <a:p>
            <a:r>
              <a:rPr lang="en-US" b="1" dirty="0" smtClean="0"/>
              <a:t>Each student will take a turn facilitating the discussion for one question. Remember look to the document for evidence – not explicit answers!</a:t>
            </a:r>
          </a:p>
        </p:txBody>
      </p:sp>
    </p:spTree>
    <p:extLst>
      <p:ext uri="{BB962C8B-B14F-4D97-AF65-F5344CB8AC3E}">
        <p14:creationId xmlns:p14="http://schemas.microsoft.com/office/powerpoint/2010/main" val="34624226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What was their views regarding the proper organization of Government?</a:t>
            </a:r>
            <a:endParaRPr lang="en-US" b="1" i="1" dirty="0"/>
          </a:p>
        </p:txBody>
      </p:sp>
      <p:sp>
        <p:nvSpPr>
          <p:cNvPr id="3" name="Isosceles Triangle 2"/>
          <p:cNvSpPr/>
          <p:nvPr/>
        </p:nvSpPr>
        <p:spPr>
          <a:xfrm>
            <a:off x="169847" y="3505200"/>
            <a:ext cx="3276600" cy="3352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9847" y="3021917"/>
            <a:ext cx="269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Philosopher King</a:t>
            </a:r>
            <a:endParaRPr lang="en-US" sz="2800" b="1" dirty="0"/>
          </a:p>
        </p:txBody>
      </p:sp>
      <p:sp>
        <p:nvSpPr>
          <p:cNvPr id="5" name="Hexagon 4"/>
          <p:cNvSpPr/>
          <p:nvPr/>
        </p:nvSpPr>
        <p:spPr>
          <a:xfrm>
            <a:off x="5715000" y="3283527"/>
            <a:ext cx="3200400" cy="335972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Golden Mean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2667000" y="1219200"/>
            <a:ext cx="4343400" cy="3200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343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47800"/>
            <a:ext cx="876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Socrates was put to death by democratic government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Plato clearly rejected the notion of democracy, and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Aristotle doubted the efficiency of it</a:t>
            </a:r>
          </a:p>
          <a:p>
            <a:endParaRPr lang="en-US" dirty="0"/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YET,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philosophical ruminations have, more than any other specific historical development, encouraged the creation 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Western Ideal and democratic principles.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228189" y="304800"/>
            <a:ext cx="456407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Algerian" pitchFamily="82" charset="0"/>
              </a:rPr>
              <a:t>The Irony…</a:t>
            </a:r>
            <a:endParaRPr lang="en-US" sz="60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934670"/>
            <a:ext cx="791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valdi" pitchFamily="66" charset="0"/>
              </a:rPr>
              <a:t>Why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valdi" pitchFamily="66" charset="0"/>
              </a:rPr>
              <a:t>? And How do we know…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ivald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2.gstatic.com/images?q=tbn:ANd9GcQbyGE_-V0m3G7hNiz1jKCGJBxaVLsEPzXZbX6gWFc6sDCMDw-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4953000"/>
            <a:ext cx="44958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The David</a:t>
            </a:r>
            <a:r>
              <a:rPr lang="en-US" sz="3200" dirty="0"/>
              <a:t>,    	Michelangelo</a:t>
            </a:r>
          </a:p>
        </p:txBody>
      </p:sp>
    </p:spTree>
    <p:extLst>
      <p:ext uri="{BB962C8B-B14F-4D97-AF65-F5344CB8AC3E}">
        <p14:creationId xmlns:p14="http://schemas.microsoft.com/office/powerpoint/2010/main" val="31409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286</Words>
  <Application>Microsoft Office PowerPoint</Application>
  <PresentationFormat>On-screen Show (4:3)</PresentationFormat>
  <Paragraphs>51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Socrates, Plato and Aristotle…       </vt:lpstr>
      <vt:lpstr>PowerPoint Presentation</vt:lpstr>
      <vt:lpstr>Historical Setting</vt:lpstr>
      <vt:lpstr>Small Group Discussion Forum</vt:lpstr>
      <vt:lpstr>What was their views regarding the proper organization of Government?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Western Ideals</vt:lpstr>
      <vt:lpstr>PowerPoint Presentation</vt:lpstr>
      <vt:lpstr>PowerPoint Presentation</vt:lpstr>
      <vt:lpstr>PowerPoint Presentation</vt:lpstr>
    </vt:vector>
  </TitlesOfParts>
  <Company>SOCSD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SOCSD User</dc:creator>
  <cp:lastModifiedBy>SOCSD User</cp:lastModifiedBy>
  <cp:revision>40</cp:revision>
  <dcterms:created xsi:type="dcterms:W3CDTF">2013-02-07T20:10:13Z</dcterms:created>
  <dcterms:modified xsi:type="dcterms:W3CDTF">2013-02-12T12:24:28Z</dcterms:modified>
</cp:coreProperties>
</file>