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256" r:id="rId2"/>
    <p:sldId id="259" r:id="rId3"/>
    <p:sldId id="264" r:id="rId4"/>
    <p:sldId id="258" r:id="rId5"/>
    <p:sldId id="265" r:id="rId6"/>
    <p:sldId id="274" r:id="rId7"/>
    <p:sldId id="273" r:id="rId8"/>
    <p:sldId id="267" r:id="rId9"/>
    <p:sldId id="268" r:id="rId10"/>
    <p:sldId id="269" r:id="rId11"/>
    <p:sldId id="272" r:id="rId12"/>
    <p:sldId id="275" r:id="rId13"/>
    <p:sldId id="288" r:id="rId14"/>
    <p:sldId id="287" r:id="rId15"/>
    <p:sldId id="286" r:id="rId16"/>
    <p:sldId id="266" r:id="rId17"/>
    <p:sldId id="261" r:id="rId18"/>
    <p:sldId id="260" r:id="rId19"/>
    <p:sldId id="277" r:id="rId20"/>
    <p:sldId id="278" r:id="rId21"/>
    <p:sldId id="279" r:id="rId22"/>
    <p:sldId id="280" r:id="rId23"/>
    <p:sldId id="281" r:id="rId24"/>
    <p:sldId id="282" r:id="rId25"/>
    <p:sldId id="283" r:id="rId26"/>
    <p:sldId id="284" r:id="rId27"/>
    <p:sldId id="28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65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660"/>
  </p:normalViewPr>
  <p:slideViewPr>
    <p:cSldViewPr>
      <p:cViewPr varScale="1">
        <p:scale>
          <a:sx n="103" d="100"/>
          <a:sy n="103" d="100"/>
        </p:scale>
        <p:origin x="-19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3C453F-049B-4F4E-A977-0A7D5FC1BB1B}" type="datetimeFigureOut">
              <a:rPr lang="en-US" smtClean="0"/>
              <a:t>10/1/2013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4DA4E6-829F-48F1-ADA3-334CABE79CD3}" type="slidenum">
              <a:rPr lang="en-US" smtClean="0"/>
              <a:t>‹#›</a:t>
            </a:fld>
            <a:endParaRPr lang="en-US"/>
          </a:p>
        </p:txBody>
      </p:sp>
    </p:spTree>
    <p:extLst>
      <p:ext uri="{BB962C8B-B14F-4D97-AF65-F5344CB8AC3E}">
        <p14:creationId xmlns:p14="http://schemas.microsoft.com/office/powerpoint/2010/main" val="1987261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7FD7CABD-DEC3-4603-8B47-3AF92C3CE677}" type="datetimeFigureOut">
              <a:rPr lang="en-US" smtClean="0"/>
              <a:t>10/1/2013</a:t>
            </a:fld>
            <a:endParaRPr lang="en-US"/>
          </a:p>
        </p:txBody>
      </p:sp>
      <p:sp>
        <p:nvSpPr>
          <p:cNvPr id="23" name="Slide Number Placeholder 22"/>
          <p:cNvSpPr>
            <a:spLocks noGrp="1"/>
          </p:cNvSpPr>
          <p:nvPr>
            <p:ph type="sldNum" sz="quarter" idx="11"/>
          </p:nvPr>
        </p:nvSpPr>
        <p:spPr/>
        <p:txBody>
          <a:bodyPr/>
          <a:lstStyle/>
          <a:p>
            <a:fld id="{EEEBEBF8-0999-4FEB-9F33-F5CE74B7EF09}"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D7CABD-DEC3-4603-8B47-3AF92C3CE677}" type="datetimeFigureOut">
              <a:rPr lang="en-US" smtClean="0"/>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BEBF8-0999-4FEB-9F33-F5CE74B7EF0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D7CABD-DEC3-4603-8B47-3AF92C3CE677}" type="datetimeFigureOut">
              <a:rPr lang="en-US" smtClean="0"/>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BEBF8-0999-4FEB-9F33-F5CE74B7EF0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7FD7CABD-DEC3-4603-8B47-3AF92C3CE677}" type="datetimeFigureOut">
              <a:rPr lang="en-US" smtClean="0"/>
              <a:t>10/1/2013</a:t>
            </a:fld>
            <a:endParaRPr lang="en-US"/>
          </a:p>
        </p:txBody>
      </p:sp>
      <p:sp>
        <p:nvSpPr>
          <p:cNvPr id="19" name="Slide Number Placeholder 18"/>
          <p:cNvSpPr>
            <a:spLocks noGrp="1"/>
          </p:cNvSpPr>
          <p:nvPr>
            <p:ph type="sldNum" sz="quarter" idx="15"/>
          </p:nvPr>
        </p:nvSpPr>
        <p:spPr/>
        <p:txBody>
          <a:bodyPr/>
          <a:lstStyle/>
          <a:p>
            <a:fld id="{EEEBEBF8-0999-4FEB-9F33-F5CE74B7EF09}"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7FD7CABD-DEC3-4603-8B47-3AF92C3CE677}" type="datetimeFigureOut">
              <a:rPr lang="en-US" smtClean="0"/>
              <a:t>10/1/2013</a:t>
            </a:fld>
            <a:endParaRPr lang="en-US"/>
          </a:p>
        </p:txBody>
      </p:sp>
      <p:sp>
        <p:nvSpPr>
          <p:cNvPr id="20" name="Slide Number Placeholder 19"/>
          <p:cNvSpPr>
            <a:spLocks noGrp="1"/>
          </p:cNvSpPr>
          <p:nvPr>
            <p:ph type="sldNum" sz="quarter" idx="11"/>
          </p:nvPr>
        </p:nvSpPr>
        <p:spPr/>
        <p:txBody>
          <a:bodyPr/>
          <a:lstStyle/>
          <a:p>
            <a:fld id="{EEEBEBF8-0999-4FEB-9F33-F5CE74B7EF09}"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7FD7CABD-DEC3-4603-8B47-3AF92C3CE677}" type="datetimeFigureOut">
              <a:rPr lang="en-US" smtClean="0"/>
              <a:t>10/1/2013</a:t>
            </a:fld>
            <a:endParaRPr lang="en-US"/>
          </a:p>
        </p:txBody>
      </p:sp>
      <p:sp>
        <p:nvSpPr>
          <p:cNvPr id="25" name="Slide Number Placeholder 24"/>
          <p:cNvSpPr>
            <a:spLocks noGrp="1"/>
          </p:cNvSpPr>
          <p:nvPr>
            <p:ph type="sldNum" sz="quarter" idx="16"/>
          </p:nvPr>
        </p:nvSpPr>
        <p:spPr/>
        <p:txBody>
          <a:bodyPr/>
          <a:lstStyle/>
          <a:p>
            <a:fld id="{EEEBEBF8-0999-4FEB-9F33-F5CE74B7EF09}" type="slidenum">
              <a:rPr lang="en-US" smtClean="0"/>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7FD7CABD-DEC3-4603-8B47-3AF92C3CE677}" type="datetimeFigureOut">
              <a:rPr lang="en-US" smtClean="0"/>
              <a:t>10/1/2013</a:t>
            </a:fld>
            <a:endParaRPr lang="en-US"/>
          </a:p>
        </p:txBody>
      </p:sp>
      <p:sp>
        <p:nvSpPr>
          <p:cNvPr id="24" name="Slide Number Placeholder 23"/>
          <p:cNvSpPr>
            <a:spLocks noGrp="1"/>
          </p:cNvSpPr>
          <p:nvPr>
            <p:ph type="sldNum" sz="quarter" idx="17"/>
          </p:nvPr>
        </p:nvSpPr>
        <p:spPr/>
        <p:txBody>
          <a:bodyPr/>
          <a:lstStyle/>
          <a:p>
            <a:fld id="{EEEBEBF8-0999-4FEB-9F33-F5CE74B7EF09}" type="slidenum">
              <a:rPr lang="en-US" smtClean="0"/>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7FD7CABD-DEC3-4603-8B47-3AF92C3CE677}" type="datetimeFigureOut">
              <a:rPr lang="en-US" smtClean="0"/>
              <a:t>10/1/2013</a:t>
            </a:fld>
            <a:endParaRPr lang="en-US"/>
          </a:p>
        </p:txBody>
      </p:sp>
      <p:sp>
        <p:nvSpPr>
          <p:cNvPr id="14" name="Slide Number Placeholder 13"/>
          <p:cNvSpPr>
            <a:spLocks noGrp="1"/>
          </p:cNvSpPr>
          <p:nvPr>
            <p:ph type="sldNum" sz="quarter" idx="11"/>
          </p:nvPr>
        </p:nvSpPr>
        <p:spPr/>
        <p:txBody>
          <a:bodyPr/>
          <a:lstStyle/>
          <a:p>
            <a:fld id="{EEEBEBF8-0999-4FEB-9F33-F5CE74B7EF09}"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7FD7CABD-DEC3-4603-8B47-3AF92C3CE677}" type="datetimeFigureOut">
              <a:rPr lang="en-US" smtClean="0"/>
              <a:t>10/1/2013</a:t>
            </a:fld>
            <a:endParaRPr lang="en-US"/>
          </a:p>
        </p:txBody>
      </p:sp>
      <p:sp>
        <p:nvSpPr>
          <p:cNvPr id="12" name="Slide Number Placeholder 11"/>
          <p:cNvSpPr>
            <a:spLocks noGrp="1"/>
          </p:cNvSpPr>
          <p:nvPr>
            <p:ph type="sldNum" sz="quarter" idx="11"/>
          </p:nvPr>
        </p:nvSpPr>
        <p:spPr/>
        <p:txBody>
          <a:bodyPr/>
          <a:lstStyle/>
          <a:p>
            <a:fld id="{EEEBEBF8-0999-4FEB-9F33-F5CE74B7EF09}" type="slidenum">
              <a:rPr lang="en-US" smtClean="0"/>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7FD7CABD-DEC3-4603-8B47-3AF92C3CE677}" type="datetimeFigureOut">
              <a:rPr lang="en-US" smtClean="0"/>
              <a:t>10/1/2013</a:t>
            </a:fld>
            <a:endParaRPr lang="en-US"/>
          </a:p>
        </p:txBody>
      </p:sp>
      <p:sp>
        <p:nvSpPr>
          <p:cNvPr id="18" name="Slide Number Placeholder 17"/>
          <p:cNvSpPr>
            <a:spLocks noGrp="1"/>
          </p:cNvSpPr>
          <p:nvPr>
            <p:ph type="sldNum" sz="quarter" idx="16"/>
          </p:nvPr>
        </p:nvSpPr>
        <p:spPr/>
        <p:txBody>
          <a:bodyPr/>
          <a:lstStyle/>
          <a:p>
            <a:fld id="{EEEBEBF8-0999-4FEB-9F33-F5CE74B7EF09}" type="slidenum">
              <a:rPr lang="en-US" smtClean="0"/>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7FD7CABD-DEC3-4603-8B47-3AF92C3CE677}" type="datetimeFigureOut">
              <a:rPr lang="en-US" smtClean="0"/>
              <a:t>10/1/2013</a:t>
            </a:fld>
            <a:endParaRPr lang="en-US"/>
          </a:p>
        </p:txBody>
      </p:sp>
      <p:sp>
        <p:nvSpPr>
          <p:cNvPr id="20" name="Slide Number Placeholder 19"/>
          <p:cNvSpPr>
            <a:spLocks noGrp="1"/>
          </p:cNvSpPr>
          <p:nvPr>
            <p:ph type="sldNum" sz="quarter" idx="15"/>
          </p:nvPr>
        </p:nvSpPr>
        <p:spPr/>
        <p:txBody>
          <a:bodyPr/>
          <a:lstStyle/>
          <a:p>
            <a:fld id="{EEEBEBF8-0999-4FEB-9F33-F5CE74B7EF09}"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7FD7CABD-DEC3-4603-8B47-3AF92C3CE677}" type="datetimeFigureOut">
              <a:rPr lang="en-US" smtClean="0"/>
              <a:t>10/1/2013</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EEEBEBF8-0999-4FEB-9F33-F5CE74B7EF0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holy+roman+empire+map&amp;source=images&amp;cd=&amp;cad=rja&amp;docid=YxTZXotH2EboSM&amp;tbnid=vb_6Ur9qQBy5mM:&amp;ved=0CAUQjRw&amp;url=http://www.infoescola.com/historia/sacro-imperio-romano-germanico/&amp;ei=NrRJUv7oDITo8QSt_IFo&amp;bvm=bv.53217764,d.eWU&amp;psig=AFQjCNFvsAP8SVyRRm7bak_nR57oOlxpiQ&amp;ust=1380648338044145" TargetMode="Externa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upload.wikimedia.org/wikipedia/commons/8/82/Karte_bauernkrieg3.jpg"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1517-1648</a:t>
            </a:r>
            <a:endParaRPr lang="en-US" dirty="0"/>
          </a:p>
        </p:txBody>
      </p:sp>
      <p:sp>
        <p:nvSpPr>
          <p:cNvPr id="2" name="Title 1"/>
          <p:cNvSpPr>
            <a:spLocks noGrp="1"/>
          </p:cNvSpPr>
          <p:nvPr>
            <p:ph type="title"/>
          </p:nvPr>
        </p:nvSpPr>
        <p:spPr/>
        <p:txBody>
          <a:bodyPr/>
          <a:lstStyle/>
          <a:p>
            <a:r>
              <a:rPr lang="en-US" dirty="0" smtClean="0"/>
              <a:t>The Protestant Reformation</a:t>
            </a:r>
            <a:endParaRPr lang="en-US" dirty="0"/>
          </a:p>
        </p:txBody>
      </p:sp>
    </p:spTree>
    <p:extLst>
      <p:ext uri="{BB962C8B-B14F-4D97-AF65-F5344CB8AC3E}">
        <p14:creationId xmlns:p14="http://schemas.microsoft.com/office/powerpoint/2010/main" val="3488989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76200" y="228600"/>
            <a:ext cx="9144000" cy="5943600"/>
          </a:xfrm>
        </p:spPr>
        <p:txBody>
          <a:bodyPr/>
          <a:lstStyle/>
          <a:p>
            <a:pPr eaLnBrk="1" hangingPunct="1"/>
            <a:r>
              <a:rPr lang="en-US" altLang="en-US" sz="2800" i="1" dirty="0" smtClean="0"/>
              <a:t>it is our humble petition and desire, as also our will and resolution, that in the future we should have power and authority so that each community should choose and appoint a pastor, and that we should have the right to depose him should he conduct himself improperly. The pastor thus chosen should teach us the Gospel pure and simple, without any addition, doctrine or ordinance of man. </a:t>
            </a:r>
          </a:p>
          <a:p>
            <a:pPr eaLnBrk="1" hangingPunct="1"/>
            <a:r>
              <a:rPr lang="en-US" altLang="en-US" sz="2800" i="1" dirty="0" smtClean="0"/>
              <a:t>We are thus ready to yield obedience according to God's law to our elected and regular authorities in all proper things becoming to a Christian. We, therefore, take it for granted that you will release us from serfdom as true Christians, unless it should be shown us from the Gospel that we are serfs. </a:t>
            </a:r>
          </a:p>
        </p:txBody>
      </p:sp>
      <p:sp>
        <p:nvSpPr>
          <p:cNvPr id="2" name="TextBox 1"/>
          <p:cNvSpPr txBox="1"/>
          <p:nvPr/>
        </p:nvSpPr>
        <p:spPr>
          <a:xfrm>
            <a:off x="5715000" y="6019800"/>
            <a:ext cx="3276600" cy="523220"/>
          </a:xfrm>
          <a:prstGeom prst="rect">
            <a:avLst/>
          </a:prstGeom>
          <a:noFill/>
        </p:spPr>
        <p:txBody>
          <a:bodyPr wrap="square" rtlCol="0">
            <a:spAutoFit/>
          </a:bodyPr>
          <a:lstStyle/>
          <a:p>
            <a:r>
              <a:rPr lang="en-US" sz="2800" i="1" dirty="0" smtClean="0">
                <a:solidFill>
                  <a:srgbClr val="FF0000"/>
                </a:solidFill>
              </a:rPr>
              <a:t>A Social Revolution?</a:t>
            </a:r>
            <a:endParaRPr lang="en-US" sz="2800" i="1" dirty="0">
              <a:solidFill>
                <a:srgbClr val="FF0000"/>
              </a:solidFill>
            </a:endParaRPr>
          </a:p>
        </p:txBody>
      </p:sp>
    </p:spTree>
    <p:extLst>
      <p:ext uri="{BB962C8B-B14F-4D97-AF65-F5344CB8AC3E}">
        <p14:creationId xmlns:p14="http://schemas.microsoft.com/office/powerpoint/2010/main" val="158883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838200"/>
          </a:xfrm>
        </p:spPr>
        <p:txBody>
          <a:bodyPr/>
          <a:lstStyle/>
          <a:p>
            <a:pPr eaLnBrk="1" hangingPunct="1"/>
            <a:r>
              <a:rPr lang="en-US" altLang="en-US" smtClean="0"/>
              <a:t>Luther’s Response</a:t>
            </a:r>
          </a:p>
        </p:txBody>
      </p:sp>
      <p:sp>
        <p:nvSpPr>
          <p:cNvPr id="19459" name="Rectangle 3"/>
          <p:cNvSpPr>
            <a:spLocks noGrp="1" noChangeArrowheads="1"/>
          </p:cNvSpPr>
          <p:nvPr>
            <p:ph type="body" idx="4294967295"/>
          </p:nvPr>
        </p:nvSpPr>
        <p:spPr>
          <a:xfrm>
            <a:off x="0" y="1295400"/>
            <a:ext cx="9144000" cy="5410200"/>
          </a:xfrm>
          <a:prstGeom prst="rect">
            <a:avLst/>
          </a:prstGeom>
        </p:spPr>
        <p:txBody>
          <a:bodyPr/>
          <a:lstStyle/>
          <a:p>
            <a:pPr eaLnBrk="1" hangingPunct="1">
              <a:lnSpc>
                <a:spcPct val="80000"/>
              </a:lnSpc>
              <a:buFontTx/>
              <a:buNone/>
            </a:pPr>
            <a:r>
              <a:rPr lang="en-US" altLang="en-US" sz="2800" dirty="0" smtClean="0">
                <a:solidFill>
                  <a:schemeClr val="accent2"/>
                </a:solidFill>
              </a:rPr>
              <a:t>"</a:t>
            </a:r>
            <a:r>
              <a:rPr lang="en-US" altLang="en-US" sz="2800" i="1" dirty="0" smtClean="0">
                <a:solidFill>
                  <a:schemeClr val="accent2"/>
                </a:solidFill>
              </a:rPr>
              <a:t>Against the Murderous and Thieving Hordes of Peasants"</a:t>
            </a:r>
            <a:r>
              <a:rPr lang="en-US" altLang="en-US" sz="2800" dirty="0" smtClean="0">
                <a:solidFill>
                  <a:schemeClr val="accent2"/>
                </a:solidFill>
              </a:rPr>
              <a:t> 								1525</a:t>
            </a:r>
            <a:r>
              <a:rPr lang="en-US" altLang="en-US" sz="2800" dirty="0" smtClean="0"/>
              <a:t> </a:t>
            </a:r>
          </a:p>
          <a:p>
            <a:pPr eaLnBrk="1" hangingPunct="1">
              <a:lnSpc>
                <a:spcPct val="80000"/>
              </a:lnSpc>
              <a:buFontTx/>
              <a:buNone/>
            </a:pPr>
            <a:r>
              <a:rPr lang="en-US" altLang="en-US" sz="2800" dirty="0" smtClean="0"/>
              <a:t>In my preceding pamphlet [regarding the "Twelve Articles"] I had no occasion to condemn the peasants, because they promised to yield to law and better instruction, as Christ also demands (Matt. vii. 1). But before I can turn around, they go out and appeal to force, in spite of their promises, and rob and pillage and act like mad dogs. From this it is quite apparent what they had in their false minds, and that what they put forth under the name of the gospel in the "Twelve Articles" was all vain pretense. In short, they practice mere devil's work, and it is the arch-devil himself who reigns at </a:t>
            </a:r>
            <a:r>
              <a:rPr lang="en-US" altLang="en-US" sz="2800" dirty="0" err="1" smtClean="0"/>
              <a:t>Mühlhausen</a:t>
            </a:r>
            <a:r>
              <a:rPr lang="en-US" altLang="en-US" sz="2800" dirty="0" smtClean="0"/>
              <a:t>, indulging in nothing but robbery, murder, and bloodshed; </a:t>
            </a:r>
          </a:p>
        </p:txBody>
      </p:sp>
    </p:spTree>
    <p:extLst>
      <p:ext uri="{BB962C8B-B14F-4D97-AF65-F5344CB8AC3E}">
        <p14:creationId xmlns:p14="http://schemas.microsoft.com/office/powerpoint/2010/main" val="192425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1000"/>
                                        <p:tgtEl>
                                          <p:spTgt spid="19459">
                                            <p:txEl>
                                              <p:pRg st="0" end="0"/>
                                            </p:txEl>
                                          </p:spTgt>
                                        </p:tgtEl>
                                      </p:cBhvr>
                                    </p:animEffect>
                                    <p:anim calcmode="lin" valueType="num">
                                      <p:cBhvr>
                                        <p:cTn id="8" dur="10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4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459">
                                            <p:txEl>
                                              <p:pRg st="1" end="1"/>
                                            </p:txEl>
                                          </p:spTgt>
                                        </p:tgtEl>
                                        <p:attrNameLst>
                                          <p:attrName>style.visibility</p:attrName>
                                        </p:attrNameLst>
                                      </p:cBhvr>
                                      <p:to>
                                        <p:strVal val="visible"/>
                                      </p:to>
                                    </p:set>
                                    <p:animEffect transition="in" filter="fade">
                                      <p:cBhvr>
                                        <p:cTn id="14" dur="1000"/>
                                        <p:tgtEl>
                                          <p:spTgt spid="19459">
                                            <p:txEl>
                                              <p:pRg st="1" end="1"/>
                                            </p:txEl>
                                          </p:spTgt>
                                        </p:tgtEl>
                                      </p:cBhvr>
                                    </p:animEffect>
                                    <p:anim calcmode="lin" valueType="num">
                                      <p:cBhvr>
                                        <p:cTn id="15" dur="10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945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i="1" dirty="0" smtClean="0"/>
              <a:t>In Response to Luther…</a:t>
            </a:r>
            <a:endParaRPr lang="en-US" b="1" i="1" dirty="0"/>
          </a:p>
        </p:txBody>
      </p:sp>
      <p:sp>
        <p:nvSpPr>
          <p:cNvPr id="7" name="Right Arrow 6"/>
          <p:cNvSpPr/>
          <p:nvPr/>
        </p:nvSpPr>
        <p:spPr>
          <a:xfrm>
            <a:off x="39255" y="3276600"/>
            <a:ext cx="2667000" cy="1371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Zwingli &amp; Calvin</a:t>
            </a:r>
            <a:endParaRPr lang="en-US" dirty="0"/>
          </a:p>
        </p:txBody>
      </p:sp>
      <p:sp>
        <p:nvSpPr>
          <p:cNvPr id="8" name="Right Arrow 7"/>
          <p:cNvSpPr/>
          <p:nvPr/>
        </p:nvSpPr>
        <p:spPr>
          <a:xfrm>
            <a:off x="39254" y="4889500"/>
            <a:ext cx="2780145"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Radical Reformers: Anabaptists</a:t>
            </a:r>
            <a:endParaRPr lang="en-US" dirty="0"/>
          </a:p>
        </p:txBody>
      </p:sp>
      <p:sp>
        <p:nvSpPr>
          <p:cNvPr id="9" name="Left Arrow 8"/>
          <p:cNvSpPr/>
          <p:nvPr/>
        </p:nvSpPr>
        <p:spPr>
          <a:xfrm>
            <a:off x="6306127" y="1524000"/>
            <a:ext cx="2590800" cy="1447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Christian Humanists</a:t>
            </a:r>
            <a:endParaRPr lang="en-US" dirty="0"/>
          </a:p>
        </p:txBody>
      </p:sp>
      <p:sp>
        <p:nvSpPr>
          <p:cNvPr id="10" name="Left Arrow 9"/>
          <p:cNvSpPr/>
          <p:nvPr/>
        </p:nvSpPr>
        <p:spPr>
          <a:xfrm>
            <a:off x="6400800" y="3200400"/>
            <a:ext cx="2590800" cy="1447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Henry VIII</a:t>
            </a:r>
          </a:p>
          <a:p>
            <a:pPr algn="ctr"/>
            <a:r>
              <a:rPr lang="en-US" i="1" dirty="0" smtClean="0"/>
              <a:t>Defender of the Faith</a:t>
            </a:r>
            <a:endParaRPr lang="en-US" i="1" dirty="0"/>
          </a:p>
        </p:txBody>
      </p:sp>
      <p:sp>
        <p:nvSpPr>
          <p:cNvPr id="11" name="Left Arrow 10"/>
          <p:cNvSpPr/>
          <p:nvPr/>
        </p:nvSpPr>
        <p:spPr>
          <a:xfrm>
            <a:off x="6453909" y="4882573"/>
            <a:ext cx="2590800" cy="1447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Counter or Catholic Reformation</a:t>
            </a:r>
            <a:endParaRPr lang="en-US" dirty="0"/>
          </a:p>
        </p:txBody>
      </p:sp>
      <p:sp>
        <p:nvSpPr>
          <p:cNvPr id="12" name="Right Arrow 11"/>
          <p:cNvSpPr/>
          <p:nvPr/>
        </p:nvSpPr>
        <p:spPr>
          <a:xfrm>
            <a:off x="39254" y="1630218"/>
            <a:ext cx="2667000" cy="1371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German “Lutheran” Princes</a:t>
            </a: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2384201952"/>
              </p:ext>
            </p:extLst>
          </p:nvPr>
        </p:nvGraphicFramePr>
        <p:xfrm>
          <a:off x="3054927" y="1891145"/>
          <a:ext cx="3124200" cy="4302760"/>
        </p:xfrm>
        <a:graphic>
          <a:graphicData uri="http://schemas.openxmlformats.org/drawingml/2006/table">
            <a:tbl>
              <a:tblPr firstRow="1" bandRow="1">
                <a:tableStyleId>{5C22544A-7EE6-4342-B048-85BDC9FD1C3A}</a:tableStyleId>
              </a:tblPr>
              <a:tblGrid>
                <a:gridCol w="3124200"/>
              </a:tblGrid>
              <a:tr h="370840">
                <a:tc>
                  <a:txBody>
                    <a:bodyPr/>
                    <a:lstStyle/>
                    <a:p>
                      <a:pPr algn="ctr"/>
                      <a:r>
                        <a:rPr lang="en-US" dirty="0" smtClean="0"/>
                        <a:t>Religious Conflict</a:t>
                      </a:r>
                      <a:endParaRPr lang="en-US" dirty="0"/>
                    </a:p>
                  </a:txBody>
                  <a:tcPr/>
                </a:tc>
              </a:tr>
              <a:tr h="370840">
                <a:tc>
                  <a:txBody>
                    <a:bodyPr/>
                    <a:lstStyle/>
                    <a:p>
                      <a:r>
                        <a:rPr lang="en-US" dirty="0" smtClean="0"/>
                        <a:t>Reformers disagree: doctrine, role of government,</a:t>
                      </a:r>
                      <a:r>
                        <a:rPr lang="en-US" baseline="0" dirty="0" smtClean="0"/>
                        <a:t> feudal obligations, gender</a:t>
                      </a:r>
                    </a:p>
                    <a:p>
                      <a:endParaRPr lang="en-US" dirty="0"/>
                    </a:p>
                  </a:txBody>
                  <a:tcPr/>
                </a:tc>
              </a:tr>
              <a:tr h="370840">
                <a:tc>
                  <a:txBody>
                    <a:bodyPr/>
                    <a:lstStyle/>
                    <a:p>
                      <a:r>
                        <a:rPr lang="en-US" dirty="0" smtClean="0"/>
                        <a:t>Monarchs align…</a:t>
                      </a:r>
                    </a:p>
                    <a:p>
                      <a:endParaRPr lang="en-US" dirty="0"/>
                    </a:p>
                  </a:txBody>
                  <a:tcPr/>
                </a:tc>
              </a:tr>
              <a:tr h="370840">
                <a:tc>
                  <a:txBody>
                    <a:bodyPr/>
                    <a:lstStyle/>
                    <a:p>
                      <a:r>
                        <a:rPr lang="en-US" dirty="0" smtClean="0"/>
                        <a:t>Council of</a:t>
                      </a:r>
                      <a:r>
                        <a:rPr lang="en-US" baseline="0" dirty="0" smtClean="0"/>
                        <a:t> Trent: Inquisition, Jesuits, </a:t>
                      </a:r>
                      <a:r>
                        <a:rPr lang="en-US" i="1" baseline="0" dirty="0" smtClean="0"/>
                        <a:t>Index of Forbidden Books</a:t>
                      </a:r>
                    </a:p>
                    <a:p>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Wars/Conflicts:</a:t>
                      </a:r>
                      <a:r>
                        <a:rPr lang="en-US" baseline="0" dirty="0" smtClean="0"/>
                        <a:t> Germany, France, Netherlands, England</a:t>
                      </a:r>
                      <a:endParaRPr lang="en-US" dirty="0" smtClean="0"/>
                    </a:p>
                    <a:p>
                      <a:endParaRPr lang="en-US" dirty="0"/>
                    </a:p>
                  </a:txBody>
                  <a:tcPr/>
                </a:tc>
              </a:tr>
            </a:tbl>
          </a:graphicData>
        </a:graphic>
      </p:graphicFrame>
    </p:spTree>
    <p:extLst>
      <p:ext uri="{BB962C8B-B14F-4D97-AF65-F5344CB8AC3E}">
        <p14:creationId xmlns:p14="http://schemas.microsoft.com/office/powerpoint/2010/main" val="2323666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400" b="1" dirty="0" smtClean="0"/>
              <a:t>What attitude did the newly reformed Christian Churches take regarding the question of government and religion?</a:t>
            </a:r>
          </a:p>
          <a:p>
            <a:endParaRPr lang="en-US" sz="2400" b="1" dirty="0" smtClean="0"/>
          </a:p>
          <a:p>
            <a:r>
              <a:rPr lang="en-US" sz="2400" b="1" dirty="0" smtClean="0"/>
              <a:t>How did the Roman Church maintain its influence &amp; ‘control’ of the regions that maintained their Roman catholic connection?</a:t>
            </a:r>
          </a:p>
          <a:p>
            <a:endParaRPr lang="en-US" sz="2400" b="1" dirty="0"/>
          </a:p>
          <a:p>
            <a:r>
              <a:rPr lang="en-US" sz="2400" b="1" dirty="0" smtClean="0"/>
              <a:t>What regions continued to undergo changes, both political and religious after Luther?</a:t>
            </a:r>
            <a:endParaRPr lang="en-US" sz="2400" b="1" dirty="0"/>
          </a:p>
        </p:txBody>
      </p:sp>
      <p:sp>
        <p:nvSpPr>
          <p:cNvPr id="3" name="Title 2"/>
          <p:cNvSpPr>
            <a:spLocks noGrp="1"/>
          </p:cNvSpPr>
          <p:nvPr>
            <p:ph type="title"/>
          </p:nvPr>
        </p:nvSpPr>
        <p:spPr/>
        <p:txBody>
          <a:bodyPr>
            <a:normAutofit/>
          </a:bodyPr>
          <a:lstStyle/>
          <a:p>
            <a:r>
              <a:rPr lang="en-US" sz="4400" b="1" i="1" dirty="0" smtClean="0"/>
              <a:t>Political Consequences…</a:t>
            </a:r>
            <a:endParaRPr lang="en-US" sz="4400" b="1" i="1" dirty="0"/>
          </a:p>
        </p:txBody>
      </p:sp>
    </p:spTree>
    <p:extLst>
      <p:ext uri="{BB962C8B-B14F-4D97-AF65-F5344CB8AC3E}">
        <p14:creationId xmlns:p14="http://schemas.microsoft.com/office/powerpoint/2010/main" val="2838743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ap-Chambers-Religious Divisions at end of 16c"/>
          <p:cNvPicPr>
            <a:picLocks noChangeAspect="1" noChangeArrowheads="1"/>
          </p:cNvPicPr>
          <p:nvPr/>
        </p:nvPicPr>
        <p:blipFill>
          <a:blip r:embed="rId2" cstate="print">
            <a:lum bright="-12000" contrast="12000"/>
            <a:extLst>
              <a:ext uri="{28A0092B-C50C-407E-A947-70E740481C1C}">
                <a14:useLocalDpi xmlns:a14="http://schemas.microsoft.com/office/drawing/2010/main" val="0"/>
              </a:ext>
            </a:extLst>
          </a:blip>
          <a:srcRect b="13333"/>
          <a:stretch>
            <a:fillRect/>
          </a:stretch>
        </p:blipFill>
        <p:spPr bwMode="auto">
          <a:xfrm>
            <a:off x="3481546" y="-13856"/>
            <a:ext cx="5594880" cy="671945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533400"/>
            <a:ext cx="3048000" cy="2954655"/>
          </a:xfrm>
          <a:prstGeom prst="rect">
            <a:avLst/>
          </a:prstGeom>
          <a:noFill/>
        </p:spPr>
        <p:txBody>
          <a:bodyPr wrap="square" rtlCol="0">
            <a:spAutoFit/>
          </a:bodyPr>
          <a:lstStyle/>
          <a:p>
            <a:r>
              <a:rPr lang="en-US" sz="3600" dirty="0" smtClean="0"/>
              <a:t>By 1555…</a:t>
            </a:r>
          </a:p>
          <a:p>
            <a:endParaRPr lang="en-US" sz="3600" dirty="0"/>
          </a:p>
          <a:p>
            <a:r>
              <a:rPr lang="en-US" sz="3200" dirty="0" smtClean="0"/>
              <a:t>Western Christendom was shattered</a:t>
            </a:r>
            <a:endParaRPr lang="en-US" sz="2800" dirty="0" smtClean="0"/>
          </a:p>
          <a:p>
            <a:endParaRPr lang="en-US" dirty="0"/>
          </a:p>
        </p:txBody>
      </p:sp>
      <p:sp>
        <p:nvSpPr>
          <p:cNvPr id="4" name="Oval 3"/>
          <p:cNvSpPr/>
          <p:nvPr/>
        </p:nvSpPr>
        <p:spPr>
          <a:xfrm>
            <a:off x="6629400" y="-152400"/>
            <a:ext cx="2057400" cy="3124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effectLst>
                  <a:outerShdw blurRad="38100" dist="38100" dir="2700000" algn="tl">
                    <a:srgbClr val="000000">
                      <a:alpha val="43137"/>
                    </a:srgbClr>
                  </a:outerShdw>
                </a:effectLst>
              </a:rPr>
              <a:t>Lutheran: Northern Germany, Scandinavia</a:t>
            </a:r>
            <a:endParaRPr lang="en-US" b="1" dirty="0">
              <a:solidFill>
                <a:schemeClr val="bg1"/>
              </a:solidFill>
              <a:effectLst>
                <a:outerShdw blurRad="38100" dist="38100" dir="2700000" algn="tl">
                  <a:srgbClr val="000000">
                    <a:alpha val="43137"/>
                  </a:srgbClr>
                </a:outerShdw>
              </a:effectLst>
            </a:endParaRPr>
          </a:p>
        </p:txBody>
      </p:sp>
      <p:sp>
        <p:nvSpPr>
          <p:cNvPr id="5" name="Oval 4"/>
          <p:cNvSpPr/>
          <p:nvPr/>
        </p:nvSpPr>
        <p:spPr>
          <a:xfrm>
            <a:off x="4343400" y="1219200"/>
            <a:ext cx="2057400" cy="1676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effectLst>
                  <a:outerShdw blurRad="38100" dist="38100" dir="2700000" algn="tl">
                    <a:srgbClr val="000000">
                      <a:alpha val="43137"/>
                    </a:srgbClr>
                  </a:outerShdw>
                </a:effectLst>
              </a:rPr>
              <a:t>English/</a:t>
            </a:r>
          </a:p>
          <a:p>
            <a:pPr algn="ctr"/>
            <a:r>
              <a:rPr lang="en-US" b="1" dirty="0" smtClean="0">
                <a:solidFill>
                  <a:schemeClr val="bg1"/>
                </a:solidFill>
                <a:effectLst>
                  <a:outerShdw blurRad="38100" dist="38100" dir="2700000" algn="tl">
                    <a:srgbClr val="000000">
                      <a:alpha val="43137"/>
                    </a:srgbClr>
                  </a:outerShdw>
                </a:effectLst>
              </a:rPr>
              <a:t>Anglican Church</a:t>
            </a:r>
            <a:endParaRPr lang="en-US" b="1" dirty="0">
              <a:solidFill>
                <a:schemeClr val="bg1"/>
              </a:solidFill>
              <a:effectLst>
                <a:outerShdw blurRad="38100" dist="38100" dir="2700000" algn="tl">
                  <a:srgbClr val="000000">
                    <a:alpha val="43137"/>
                  </a:srgbClr>
                </a:outerShdw>
              </a:effectLst>
            </a:endParaRPr>
          </a:p>
        </p:txBody>
      </p:sp>
      <p:sp>
        <p:nvSpPr>
          <p:cNvPr id="6" name="Oval 5"/>
          <p:cNvSpPr/>
          <p:nvPr/>
        </p:nvSpPr>
        <p:spPr>
          <a:xfrm>
            <a:off x="4876800" y="4800600"/>
            <a:ext cx="36576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Calvinism?</a:t>
            </a:r>
            <a:endParaRPr lang="en-US" dirty="0"/>
          </a:p>
        </p:txBody>
      </p:sp>
      <p:cxnSp>
        <p:nvCxnSpPr>
          <p:cNvPr id="8" name="Straight Connector 7"/>
          <p:cNvCxnSpPr/>
          <p:nvPr/>
        </p:nvCxnSpPr>
        <p:spPr>
          <a:xfrm flipH="1" flipV="1">
            <a:off x="5257800" y="4572000"/>
            <a:ext cx="304800" cy="53340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5562600" y="3810000"/>
            <a:ext cx="304800" cy="101369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010400" y="3657600"/>
            <a:ext cx="76200" cy="1114136"/>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5562600" y="990600"/>
            <a:ext cx="716386" cy="384810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629400" y="2286000"/>
            <a:ext cx="76200" cy="2541154"/>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911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27" y="160195"/>
            <a:ext cx="2895600" cy="707886"/>
          </a:xfrm>
          <a:prstGeom prst="rect">
            <a:avLst/>
          </a:prstGeom>
          <a:noFill/>
        </p:spPr>
        <p:txBody>
          <a:bodyPr wrap="square" rtlCol="0">
            <a:spAutoFit/>
          </a:bodyPr>
          <a:lstStyle/>
          <a:p>
            <a:r>
              <a:rPr lang="en-US" sz="4000" dirty="0" smtClean="0"/>
              <a:t>Why 1648?</a:t>
            </a:r>
            <a:endParaRPr lang="en-US" sz="4000" dirty="0"/>
          </a:p>
        </p:txBody>
      </p:sp>
      <p:sp>
        <p:nvSpPr>
          <p:cNvPr id="3" name="TextBox 2"/>
          <p:cNvSpPr txBox="1"/>
          <p:nvPr/>
        </p:nvSpPr>
        <p:spPr>
          <a:xfrm>
            <a:off x="228600" y="1067376"/>
            <a:ext cx="4426527" cy="954107"/>
          </a:xfrm>
          <a:prstGeom prst="rect">
            <a:avLst/>
          </a:prstGeom>
          <a:noFill/>
        </p:spPr>
        <p:txBody>
          <a:bodyPr wrap="square" rtlCol="0">
            <a:spAutoFit/>
          </a:bodyPr>
          <a:lstStyle/>
          <a:p>
            <a:r>
              <a:rPr lang="en-US" sz="2800" b="1" dirty="0" smtClean="0"/>
              <a:t>Significance of the 30 Year’s War…</a:t>
            </a:r>
            <a:endParaRPr lang="en-US" sz="2800" b="1" dirty="0"/>
          </a:p>
        </p:txBody>
      </p:sp>
      <p:sp>
        <p:nvSpPr>
          <p:cNvPr id="6" name="Text Box 2"/>
          <p:cNvSpPr txBox="1">
            <a:spLocks noChangeArrowheads="1"/>
          </p:cNvSpPr>
          <p:nvPr/>
        </p:nvSpPr>
        <p:spPr bwMode="auto">
          <a:xfrm>
            <a:off x="16163" y="1964353"/>
            <a:ext cx="5013037" cy="4154984"/>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12763" indent="-512763">
              <a:defRPr sz="2400">
                <a:solidFill>
                  <a:schemeClr val="tx1"/>
                </a:solidFill>
                <a:latin typeface="Arial" pitchFamily="34" charset="0"/>
              </a:defRPr>
            </a:lvl1pPr>
            <a:lvl2pPr marL="1149350" indent="-401638">
              <a:defRPr sz="2400">
                <a:solidFill>
                  <a:schemeClr val="tx1"/>
                </a:solidFill>
                <a:latin typeface="Arial" pitchFamily="34" charset="0"/>
              </a:defRPr>
            </a:lvl2pPr>
            <a:lvl3pPr marL="1263650">
              <a:defRPr sz="2400">
                <a:solidFill>
                  <a:schemeClr val="tx1"/>
                </a:solidFill>
                <a:latin typeface="Arial" pitchFamily="34" charset="0"/>
              </a:defRPr>
            </a:lvl3pPr>
            <a:lvl4pPr marL="1377950">
              <a:defRPr sz="2400">
                <a:solidFill>
                  <a:schemeClr val="tx1"/>
                </a:solidFill>
                <a:latin typeface="Arial" pitchFamily="34" charset="0"/>
              </a:defRPr>
            </a:lvl4pPr>
            <a:lvl5pPr>
              <a:defRPr sz="2400">
                <a:solidFill>
                  <a:schemeClr val="tx1"/>
                </a:solidFill>
                <a:latin typeface="Arial" pitchFamily="34" charset="0"/>
              </a:defRPr>
            </a:lvl5pPr>
            <a:lvl6pPr fontAlgn="base">
              <a:spcBef>
                <a:spcPct val="0"/>
              </a:spcBef>
              <a:spcAft>
                <a:spcPct val="0"/>
              </a:spcAft>
              <a:defRPr sz="2400">
                <a:solidFill>
                  <a:schemeClr val="tx1"/>
                </a:solidFill>
                <a:latin typeface="Arial" pitchFamily="34" charset="0"/>
              </a:defRPr>
            </a:lvl6pPr>
            <a:lvl7pPr fontAlgn="base">
              <a:spcBef>
                <a:spcPct val="0"/>
              </a:spcBef>
              <a:spcAft>
                <a:spcPct val="0"/>
              </a:spcAft>
              <a:defRPr sz="2400">
                <a:solidFill>
                  <a:schemeClr val="tx1"/>
                </a:solidFill>
                <a:latin typeface="Arial" pitchFamily="34" charset="0"/>
              </a:defRPr>
            </a:lvl7pPr>
            <a:lvl8pPr fontAlgn="base">
              <a:spcBef>
                <a:spcPct val="0"/>
              </a:spcBef>
              <a:spcAft>
                <a:spcPct val="0"/>
              </a:spcAft>
              <a:defRPr sz="2400">
                <a:solidFill>
                  <a:schemeClr val="tx1"/>
                </a:solidFill>
                <a:latin typeface="Arial" pitchFamily="34" charset="0"/>
              </a:defRPr>
            </a:lvl8pPr>
            <a:lvl9pPr fontAlgn="base">
              <a:spcBef>
                <a:spcPct val="0"/>
              </a:spcBef>
              <a:spcAft>
                <a:spcPct val="0"/>
              </a:spcAft>
              <a:defRPr sz="2400">
                <a:solidFill>
                  <a:schemeClr val="tx1"/>
                </a:solidFill>
                <a:latin typeface="Arial" pitchFamily="34" charset="0"/>
              </a:defRPr>
            </a:lvl9pPr>
          </a:lstStyle>
          <a:p>
            <a:pPr>
              <a:buClr>
                <a:srgbClr val="CC99FF"/>
              </a:buClr>
              <a:buFont typeface="Wingdings" pitchFamily="2" charset="2"/>
              <a:buChar char="v"/>
            </a:pPr>
            <a:r>
              <a:rPr lang="en-US" altLang="en-US" dirty="0">
                <a:solidFill>
                  <a:schemeClr val="bg1"/>
                </a:solidFill>
                <a:latin typeface="Bookman Old Style" panose="02050604050505020204" pitchFamily="18" charset="0"/>
                <a:sym typeface="Wingdings" pitchFamily="2" charset="2"/>
              </a:rPr>
              <a:t>R</a:t>
            </a:r>
            <a:r>
              <a:rPr lang="en-US" altLang="en-US" dirty="0" smtClean="0">
                <a:solidFill>
                  <a:schemeClr val="bg1"/>
                </a:solidFill>
                <a:latin typeface="Bookman Old Style" panose="02050604050505020204" pitchFamily="18" charset="0"/>
                <a:sym typeface="Wingdings" pitchFamily="2" charset="2"/>
              </a:rPr>
              <a:t>esolved by the treaty of Westphalia in 1648</a:t>
            </a:r>
          </a:p>
          <a:p>
            <a:pPr>
              <a:buClr>
                <a:srgbClr val="CC99FF"/>
              </a:buClr>
              <a:buFont typeface="Wingdings" pitchFamily="2" charset="2"/>
              <a:buChar char="v"/>
            </a:pPr>
            <a:endParaRPr lang="en-US" altLang="en-US" dirty="0">
              <a:solidFill>
                <a:schemeClr val="bg1"/>
              </a:solidFill>
              <a:latin typeface="Bookman Old Style" panose="02050604050505020204" pitchFamily="18" charset="0"/>
              <a:sym typeface="Wingdings" pitchFamily="2" charset="2"/>
            </a:endParaRPr>
          </a:p>
          <a:p>
            <a:pPr>
              <a:buClr>
                <a:srgbClr val="CC99FF"/>
              </a:buClr>
              <a:buFont typeface="Wingdings" pitchFamily="2" charset="2"/>
              <a:buChar char="v"/>
            </a:pPr>
            <a:r>
              <a:rPr lang="en-US" altLang="en-US" dirty="0" smtClean="0">
                <a:solidFill>
                  <a:schemeClr val="bg1"/>
                </a:solidFill>
                <a:latin typeface="Bookman Old Style" panose="02050604050505020204" pitchFamily="18" charset="0"/>
              </a:rPr>
              <a:t>at the beginning </a:t>
            </a:r>
            <a:r>
              <a:rPr lang="en-US" altLang="en-US" dirty="0" smtClean="0">
                <a:solidFill>
                  <a:schemeClr val="bg1"/>
                </a:solidFill>
                <a:latin typeface="Bookman Old Style" panose="02050604050505020204" pitchFamily="18" charset="0"/>
                <a:sym typeface="Wingdings" pitchFamily="2" charset="2"/>
              </a:rPr>
              <a:t>… it was the Catholics vs. the protestants.</a:t>
            </a:r>
            <a:r>
              <a:rPr lang="en-US" altLang="en-US" dirty="0" smtClean="0">
                <a:solidFill>
                  <a:schemeClr val="bg1"/>
                </a:solidFill>
                <a:latin typeface="Bookman Old Style" panose="02050604050505020204" pitchFamily="18" charset="0"/>
              </a:rPr>
              <a:t> </a:t>
            </a:r>
            <a:br>
              <a:rPr lang="en-US" altLang="en-US" dirty="0" smtClean="0">
                <a:solidFill>
                  <a:schemeClr val="bg1"/>
                </a:solidFill>
                <a:latin typeface="Bookman Old Style" panose="02050604050505020204" pitchFamily="18" charset="0"/>
              </a:rPr>
            </a:br>
            <a:endParaRPr lang="en-US" altLang="en-US" dirty="0" smtClean="0">
              <a:solidFill>
                <a:schemeClr val="bg1"/>
              </a:solidFill>
              <a:latin typeface="Bookman Old Style" panose="02050604050505020204" pitchFamily="18" charset="0"/>
            </a:endParaRPr>
          </a:p>
          <a:p>
            <a:pPr>
              <a:buClr>
                <a:srgbClr val="CC99FF"/>
              </a:buClr>
              <a:buFont typeface="Wingdings" pitchFamily="2" charset="2"/>
              <a:buChar char="v"/>
            </a:pPr>
            <a:r>
              <a:rPr lang="en-US" altLang="en-US" dirty="0" smtClean="0">
                <a:solidFill>
                  <a:schemeClr val="bg1"/>
                </a:solidFill>
                <a:latin typeface="Bookman Old Style" panose="02050604050505020204" pitchFamily="18" charset="0"/>
              </a:rPr>
              <a:t>In the end </a:t>
            </a:r>
            <a:r>
              <a:rPr lang="en-US" altLang="en-US" dirty="0" smtClean="0">
                <a:solidFill>
                  <a:schemeClr val="bg1"/>
                </a:solidFill>
                <a:latin typeface="Bookman Old Style" panose="02050604050505020204" pitchFamily="18" charset="0"/>
                <a:sym typeface="Wingdings" pitchFamily="2" charset="2"/>
              </a:rPr>
              <a:t>… it was Hapsburg power that was threatened</a:t>
            </a:r>
            <a:br>
              <a:rPr lang="en-US" altLang="en-US" dirty="0" smtClean="0">
                <a:solidFill>
                  <a:schemeClr val="bg1"/>
                </a:solidFill>
                <a:latin typeface="Bookman Old Style" panose="02050604050505020204" pitchFamily="18" charset="0"/>
                <a:sym typeface="Wingdings" pitchFamily="2" charset="2"/>
              </a:rPr>
            </a:br>
            <a:r>
              <a:rPr lang="en-US" altLang="en-US" dirty="0" smtClean="0">
                <a:solidFill>
                  <a:schemeClr val="bg1"/>
                </a:solidFill>
                <a:latin typeface="Castellar" pitchFamily="18" charset="0"/>
                <a:sym typeface="Wingdings" pitchFamily="2" charset="2"/>
              </a:rPr>
              <a:t>.</a:t>
            </a:r>
            <a:endParaRPr lang="en-US" altLang="en-US" dirty="0">
              <a:solidFill>
                <a:schemeClr val="bg1"/>
              </a:solidFill>
              <a:latin typeface="Castellar" pitchFamily="18" charset="0"/>
            </a:endParaRPr>
          </a:p>
        </p:txBody>
      </p:sp>
      <p:pic>
        <p:nvPicPr>
          <p:cNvPr id="5" name="Picture 5" descr="Europe After the Peace of Augsbu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9692" y="0"/>
            <a:ext cx="4064308"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a:off x="2743200" y="4343400"/>
            <a:ext cx="3200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953000" y="3352800"/>
            <a:ext cx="3962400" cy="35052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The Empire becomes 300+ autonomous states…</a:t>
            </a:r>
          </a:p>
          <a:p>
            <a:pPr marL="285750" indent="-285750" algn="ctr">
              <a:buFont typeface="Wingdings" panose="05000000000000000000" pitchFamily="2" charset="2"/>
              <a:buChar char="ü"/>
            </a:pPr>
            <a:r>
              <a:rPr lang="en-US" b="1" dirty="0" smtClean="0">
                <a:solidFill>
                  <a:schemeClr val="bg1"/>
                </a:solidFill>
              </a:rPr>
              <a:t>Hapsburgs turn east to Ottoman territory</a:t>
            </a:r>
          </a:p>
          <a:p>
            <a:pPr marL="285750" indent="-285750" algn="ctr">
              <a:buFont typeface="Wingdings" panose="05000000000000000000" pitchFamily="2" charset="2"/>
              <a:buChar char="ü"/>
            </a:pPr>
            <a:r>
              <a:rPr lang="en-US" b="1" dirty="0" smtClean="0">
                <a:solidFill>
                  <a:schemeClr val="bg1"/>
                </a:solidFill>
              </a:rPr>
              <a:t>Rise of Prussia</a:t>
            </a:r>
          </a:p>
          <a:p>
            <a:pPr marL="285750" indent="-285750" algn="ctr">
              <a:buFont typeface="Wingdings" panose="05000000000000000000" pitchFamily="2" charset="2"/>
              <a:buChar char="ü"/>
            </a:pPr>
            <a:r>
              <a:rPr lang="en-US" b="1" dirty="0" smtClean="0">
                <a:solidFill>
                  <a:schemeClr val="bg1"/>
                </a:solidFill>
              </a:rPr>
              <a:t>Rise of Bourbons</a:t>
            </a:r>
          </a:p>
          <a:p>
            <a:pPr marL="285750" indent="-285750" algn="ctr">
              <a:buFont typeface="Wingdings" panose="05000000000000000000" pitchFamily="2" charset="2"/>
              <a:buChar char="ü"/>
            </a:pPr>
            <a:r>
              <a:rPr lang="en-US" b="1" dirty="0" smtClean="0">
                <a:solidFill>
                  <a:schemeClr val="bg1"/>
                </a:solidFill>
              </a:rPr>
              <a:t>Decline of Spain</a:t>
            </a:r>
          </a:p>
          <a:p>
            <a:pPr marL="285750" indent="-285750" algn="ctr">
              <a:buFont typeface="Wingdings" panose="05000000000000000000" pitchFamily="2" charset="2"/>
              <a:buChar char="ü"/>
            </a:pPr>
            <a:endParaRPr lang="en-US" b="1" dirty="0">
              <a:solidFill>
                <a:schemeClr val="bg1"/>
              </a:solidFill>
            </a:endParaRPr>
          </a:p>
        </p:txBody>
      </p:sp>
    </p:spTree>
    <p:extLst>
      <p:ext uri="{BB962C8B-B14F-4D97-AF65-F5344CB8AC3E}">
        <p14:creationId xmlns:p14="http://schemas.microsoft.com/office/powerpoint/2010/main" val="198194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infoescola.com/wp-content/uploads/2011/03/Sacro-Imperio-Romano-Germanic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91"/>
            <a:ext cx="6096000" cy="61329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12926" y="76200"/>
            <a:ext cx="2833148" cy="461665"/>
          </a:xfrm>
          <a:prstGeom prst="rect">
            <a:avLst/>
          </a:prstGeom>
          <a:noFill/>
        </p:spPr>
        <p:txBody>
          <a:bodyPr wrap="none" rtlCol="0">
            <a:spAutoFit/>
          </a:bodyPr>
          <a:lstStyle/>
          <a:p>
            <a:r>
              <a:rPr lang="en-US" sz="2400" b="1" dirty="0" smtClean="0"/>
              <a:t>Peace of Westphalia</a:t>
            </a:r>
            <a:endParaRPr lang="en-US" sz="2400" b="1" dirty="0"/>
          </a:p>
        </p:txBody>
      </p:sp>
      <p:pic>
        <p:nvPicPr>
          <p:cNvPr id="4" name="Picture 5" descr="map-Loss of German Lives in Religious Wars"/>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b="9578"/>
          <a:stretch>
            <a:fillRect/>
          </a:stretch>
        </p:blipFill>
        <p:spPr bwMode="auto">
          <a:xfrm>
            <a:off x="4191000" y="1143000"/>
            <a:ext cx="4838700" cy="5638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858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6.googleusercontent.com/RNo00QuIyIAAmhhSLNu5w9Nx1ryqardb7F6OySOg9pUaBdEIQGwXllpbntAkRwUn9JATnjyfPxwxs_YuFD5nr1_rFxJjVafsvSLK7bOP8MGMrec-oG2iMd_7_6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91" y="609600"/>
            <a:ext cx="8820031" cy="562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5587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3.googleusercontent.com/ppXvs49okJRJd5xMbLGQNB-N-m_kpHavp3yXCnupftiHWaZQ5XM7ahWLnUpbeB6NoW32OyPfr8XapnvAMz1Gw9OscGKxk2IB80aGv0mDmbA5ljc-fz_sNTgKR6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5562600" cy="63717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943600" y="2209800"/>
            <a:ext cx="2819400" cy="3416320"/>
          </a:xfrm>
          <a:prstGeom prst="rect">
            <a:avLst/>
          </a:prstGeom>
          <a:noFill/>
        </p:spPr>
        <p:txBody>
          <a:bodyPr wrap="square" rtlCol="0">
            <a:spAutoFit/>
          </a:bodyPr>
          <a:lstStyle/>
          <a:p>
            <a:r>
              <a:rPr lang="en-US" sz="2400" dirty="0" smtClean="0"/>
              <a:t>While Western Europe remains predominantly Christian, BY 1648 religion as a separate issue gives way to politics and the Balance of Power throughout Europe</a:t>
            </a:r>
            <a:endParaRPr lang="en-US" sz="2400" dirty="0"/>
          </a:p>
        </p:txBody>
      </p:sp>
    </p:spTree>
    <p:extLst>
      <p:ext uri="{BB962C8B-B14F-4D97-AF65-F5344CB8AC3E}">
        <p14:creationId xmlns:p14="http://schemas.microsoft.com/office/powerpoint/2010/main" val="34988846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ctrTitle"/>
          </p:nvPr>
        </p:nvSpPr>
        <p:spPr/>
        <p:txBody>
          <a:bodyPr/>
          <a:lstStyle/>
          <a:p>
            <a:pPr eaLnBrk="1" hangingPunct="1"/>
            <a:r>
              <a:rPr lang="en-US" altLang="en-US" smtClean="0"/>
              <a:t>Reformation as a turning Point</a:t>
            </a:r>
          </a:p>
        </p:txBody>
      </p:sp>
      <p:sp>
        <p:nvSpPr>
          <p:cNvPr id="31747" name="Rectangle 3"/>
          <p:cNvSpPr>
            <a:spLocks noGrp="1" noChangeArrowheads="1"/>
          </p:cNvSpPr>
          <p:nvPr>
            <p:ph type="subTitle" idx="1"/>
          </p:nvPr>
        </p:nvSpPr>
        <p:spPr/>
        <p:txBody>
          <a:bodyPr/>
          <a:lstStyle/>
          <a:p>
            <a:pPr eaLnBrk="1" hangingPunct="1"/>
            <a:r>
              <a:rPr lang="en-US" altLang="en-US" smtClean="0"/>
              <a:t>The Reformation contributed to the shaping of modernity</a:t>
            </a:r>
          </a:p>
        </p:txBody>
      </p:sp>
    </p:spTree>
    <p:extLst>
      <p:ext uri="{BB962C8B-B14F-4D97-AF65-F5344CB8AC3E}">
        <p14:creationId xmlns:p14="http://schemas.microsoft.com/office/powerpoint/2010/main" val="3868813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rantsandrage.files.wordpress.com/2011/04/2000px-christianitybranche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7173"/>
            <a:ext cx="8843561" cy="3344863"/>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3886200" y="1752600"/>
            <a:ext cx="2286000" cy="12231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162800" y="1981200"/>
            <a:ext cx="12954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05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4294967295"/>
          </p:nvPr>
        </p:nvSpPr>
        <p:spPr>
          <a:xfrm>
            <a:off x="381000" y="1219200"/>
            <a:ext cx="8229600" cy="4525963"/>
          </a:xfrm>
          <a:prstGeom prst="rect">
            <a:avLst/>
          </a:prstGeom>
        </p:spPr>
        <p:txBody>
          <a:bodyPr/>
          <a:lstStyle/>
          <a:p>
            <a:pPr marL="609600" indent="-609600" eaLnBrk="1" hangingPunct="1"/>
            <a:r>
              <a:rPr lang="en-US" altLang="en-US" sz="2800" dirty="0" smtClean="0"/>
              <a:t>By dividing Christendom into Catholic and Protestant, the Reformation destroyed the religious unity of Europe, the distinguishing feature of the Middle Ages, and </a:t>
            </a:r>
            <a:r>
              <a:rPr lang="en-US" altLang="en-US" sz="2800" b="1" u="sng" dirty="0" smtClean="0"/>
              <a:t>weakened the Church</a:t>
            </a:r>
            <a:r>
              <a:rPr lang="en-US" altLang="en-US" sz="2800" dirty="0" smtClean="0"/>
              <a:t>, the chief institution of medieval society.</a:t>
            </a:r>
          </a:p>
          <a:p>
            <a:pPr marL="609600" indent="-609600" eaLnBrk="1" hangingPunct="1">
              <a:buFontTx/>
              <a:buNone/>
            </a:pPr>
            <a:r>
              <a:rPr lang="en-US" altLang="en-US" sz="2800" dirty="0" smtClean="0"/>
              <a:t> </a:t>
            </a:r>
          </a:p>
        </p:txBody>
      </p:sp>
    </p:spTree>
    <p:extLst>
      <p:ext uri="{BB962C8B-B14F-4D97-AF65-F5344CB8AC3E}">
        <p14:creationId xmlns:p14="http://schemas.microsoft.com/office/powerpoint/2010/main" val="7677409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4294967295"/>
          </p:nvPr>
        </p:nvSpPr>
        <p:spPr>
          <a:xfrm>
            <a:off x="457200" y="1600200"/>
            <a:ext cx="8229600" cy="4525963"/>
          </a:xfrm>
          <a:prstGeom prst="rect">
            <a:avLst/>
          </a:prstGeom>
        </p:spPr>
        <p:txBody>
          <a:bodyPr/>
          <a:lstStyle/>
          <a:p>
            <a:pPr marL="609600" indent="-609600" eaLnBrk="1" hangingPunct="1"/>
            <a:r>
              <a:rPr lang="en-US" altLang="en-US" sz="2800" dirty="0" smtClean="0"/>
              <a:t>By strengthening monarchs at the expense of church bodies, the Reformation furthered the growth of the </a:t>
            </a:r>
            <a:r>
              <a:rPr lang="en-US" altLang="en-US" sz="2800" b="1" u="sng" dirty="0" smtClean="0"/>
              <a:t>modern secular and centralized state</a:t>
            </a:r>
            <a:r>
              <a:rPr lang="en-US" altLang="en-US" sz="2800" dirty="0" smtClean="0"/>
              <a:t>.</a:t>
            </a:r>
          </a:p>
        </p:txBody>
      </p:sp>
    </p:spTree>
    <p:extLst>
      <p:ext uri="{BB962C8B-B14F-4D97-AF65-F5344CB8AC3E}">
        <p14:creationId xmlns:p14="http://schemas.microsoft.com/office/powerpoint/2010/main" val="22657298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4294967295"/>
          </p:nvPr>
        </p:nvSpPr>
        <p:spPr>
          <a:xfrm>
            <a:off x="533400" y="1371600"/>
            <a:ext cx="8229600" cy="4525963"/>
          </a:xfrm>
          <a:prstGeom prst="rect">
            <a:avLst/>
          </a:prstGeom>
        </p:spPr>
        <p:txBody>
          <a:bodyPr/>
          <a:lstStyle/>
          <a:p>
            <a:pPr marL="609600" indent="-609600" eaLnBrk="1" hangingPunct="1"/>
            <a:r>
              <a:rPr lang="en-US" altLang="en-US" sz="2800" dirty="0" smtClean="0"/>
              <a:t>While absolute monarchy was the immediate beneficiary of the Reformation, indirectly Protestantism contributed to the growth of </a:t>
            </a:r>
            <a:r>
              <a:rPr lang="en-US" altLang="en-US" sz="2800" b="1" u="sng" dirty="0" smtClean="0"/>
              <a:t>political liberty</a:t>
            </a:r>
            <a:r>
              <a:rPr lang="en-US" altLang="en-US" sz="2800" dirty="0" smtClean="0"/>
              <a:t> – another feature of the modern West.  Protestantism accomplished this by providing religious justification for revolution against tyrannical rule.</a:t>
            </a:r>
          </a:p>
        </p:txBody>
      </p:sp>
    </p:spTree>
    <p:extLst>
      <p:ext uri="{BB962C8B-B14F-4D97-AF65-F5344CB8AC3E}">
        <p14:creationId xmlns:p14="http://schemas.microsoft.com/office/powerpoint/2010/main" val="35431694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4294967295"/>
          </p:nvPr>
        </p:nvSpPr>
        <p:spPr>
          <a:xfrm>
            <a:off x="457200" y="1600200"/>
            <a:ext cx="8229600" cy="4525963"/>
          </a:xfrm>
          <a:prstGeom prst="rect">
            <a:avLst/>
          </a:prstGeom>
        </p:spPr>
        <p:txBody>
          <a:bodyPr/>
          <a:lstStyle/>
          <a:p>
            <a:pPr marL="609600" indent="-609600" eaLnBrk="1" hangingPunct="1"/>
            <a:r>
              <a:rPr lang="en-US" altLang="en-US" sz="2800" dirty="0" smtClean="0"/>
              <a:t>The Reformation advanced the idea of </a:t>
            </a:r>
            <a:r>
              <a:rPr lang="en-US" altLang="en-US" sz="2800" b="1" u="sng" dirty="0" smtClean="0"/>
              <a:t>equality</a:t>
            </a:r>
            <a:r>
              <a:rPr lang="en-US" altLang="en-US" sz="2800" dirty="0" smtClean="0"/>
              <a:t>.  For instance, M. Luther held that there was no spiritual distinction between the laity and clergy.  There was a spiritual equality of all believers:  all were equally Christian; all were equally priests (</a:t>
            </a:r>
            <a:r>
              <a:rPr lang="en-US" altLang="en-US" sz="2800" i="1" dirty="0" smtClean="0"/>
              <a:t>the priesthood of believers</a:t>
            </a:r>
            <a:r>
              <a:rPr lang="en-US" altLang="en-US" sz="2800" dirty="0" smtClean="0"/>
              <a:t>)</a:t>
            </a:r>
          </a:p>
        </p:txBody>
      </p:sp>
    </p:spTree>
    <p:extLst>
      <p:ext uri="{BB962C8B-B14F-4D97-AF65-F5344CB8AC3E}">
        <p14:creationId xmlns:p14="http://schemas.microsoft.com/office/powerpoint/2010/main" val="2430845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4294967295"/>
          </p:nvPr>
        </p:nvSpPr>
        <p:spPr>
          <a:xfrm>
            <a:off x="457200" y="1600200"/>
            <a:ext cx="8229600" cy="4525963"/>
          </a:xfrm>
          <a:prstGeom prst="rect">
            <a:avLst/>
          </a:prstGeom>
        </p:spPr>
        <p:txBody>
          <a:bodyPr/>
          <a:lstStyle/>
          <a:p>
            <a:pPr marL="609600" indent="-609600" eaLnBrk="1" hangingPunct="1">
              <a:lnSpc>
                <a:spcPct val="90000"/>
              </a:lnSpc>
            </a:pPr>
            <a:r>
              <a:rPr lang="en-US" altLang="en-US" sz="2800" dirty="0" smtClean="0"/>
              <a:t>The Reformation contributed to the creation of an </a:t>
            </a:r>
            <a:r>
              <a:rPr lang="en-US" altLang="en-US" sz="2800" b="1" u="sng" dirty="0" smtClean="0"/>
              <a:t>individualistic ethic</a:t>
            </a:r>
            <a:r>
              <a:rPr lang="en-US" altLang="en-US" sz="2800" dirty="0" smtClean="0"/>
              <a:t>.  Protestants insisted on the individual’s rights and responsibilities to interpret Scripture according to the dictates of his or her conscience.  Piety, therefore, was not determined by the Church, but by the autonomous individual, whose conscience, illuminated by God, was the source of judgment and authority.</a:t>
            </a:r>
          </a:p>
        </p:txBody>
      </p:sp>
    </p:spTree>
    <p:extLst>
      <p:ext uri="{BB962C8B-B14F-4D97-AF65-F5344CB8AC3E}">
        <p14:creationId xmlns:p14="http://schemas.microsoft.com/office/powerpoint/2010/main" val="33046408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81000" y="4343400"/>
            <a:ext cx="8229600" cy="1143000"/>
          </a:xfrm>
        </p:spPr>
        <p:txBody>
          <a:bodyPr/>
          <a:lstStyle/>
          <a:p>
            <a:pPr eaLnBrk="1" hangingPunct="1"/>
            <a:r>
              <a:rPr lang="en-US" altLang="en-US" smtClean="0"/>
              <a:t>Protestant Work Ethic</a:t>
            </a:r>
          </a:p>
        </p:txBody>
      </p:sp>
      <p:sp>
        <p:nvSpPr>
          <p:cNvPr id="37891" name="Rectangle 3"/>
          <p:cNvSpPr>
            <a:spLocks noGrp="1" noChangeArrowheads="1"/>
          </p:cNvSpPr>
          <p:nvPr>
            <p:ph type="body" idx="4294967295"/>
          </p:nvPr>
        </p:nvSpPr>
        <p:spPr>
          <a:xfrm>
            <a:off x="457200" y="1600200"/>
            <a:ext cx="8229600" cy="4525963"/>
          </a:xfrm>
          <a:prstGeom prst="rect">
            <a:avLst/>
          </a:prstGeom>
        </p:spPr>
        <p:txBody>
          <a:bodyPr/>
          <a:lstStyle/>
          <a:p>
            <a:pPr marL="609600" indent="-609600" eaLnBrk="1" hangingPunct="1"/>
            <a:r>
              <a:rPr lang="en-US" altLang="en-US" sz="2800" dirty="0" smtClean="0"/>
              <a:t>The Reformation’s stress on individual conscience may have contributed to the development of the </a:t>
            </a:r>
            <a:r>
              <a:rPr lang="en-US" altLang="en-US" sz="2800" b="1" u="sng" dirty="0" smtClean="0"/>
              <a:t>capitalist spirit</a:t>
            </a:r>
            <a:r>
              <a:rPr lang="en-US" altLang="en-US" sz="2800" dirty="0" smtClean="0"/>
              <a:t>, which underlies modern economic life.</a:t>
            </a:r>
          </a:p>
        </p:txBody>
      </p:sp>
    </p:spTree>
    <p:extLst>
      <p:ext uri="{BB962C8B-B14F-4D97-AF65-F5344CB8AC3E}">
        <p14:creationId xmlns:p14="http://schemas.microsoft.com/office/powerpoint/2010/main" val="21944694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blinds(horizontal)">
                                      <p:cBhvr>
                                        <p:cTn id="7" dur="5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b="1" dirty="0" smtClean="0">
                <a:latin typeface="Calisto MT" pitchFamily="18" charset="0"/>
              </a:rPr>
              <a:t>Max Weber, Weber Thesis</a:t>
            </a:r>
          </a:p>
        </p:txBody>
      </p:sp>
      <p:sp>
        <p:nvSpPr>
          <p:cNvPr id="40963" name="Rectangle 3"/>
          <p:cNvSpPr>
            <a:spLocks noGrp="1" noChangeArrowheads="1"/>
          </p:cNvSpPr>
          <p:nvPr>
            <p:ph type="body" idx="4294967295"/>
          </p:nvPr>
        </p:nvSpPr>
        <p:spPr>
          <a:xfrm>
            <a:off x="457200" y="1600200"/>
            <a:ext cx="8229600" cy="4525963"/>
          </a:xfrm>
          <a:prstGeom prst="rect">
            <a:avLst/>
          </a:prstGeom>
        </p:spPr>
        <p:txBody>
          <a:bodyPr/>
          <a:lstStyle/>
          <a:p>
            <a:pPr eaLnBrk="1" hangingPunct="1">
              <a:lnSpc>
                <a:spcPct val="90000"/>
              </a:lnSpc>
            </a:pPr>
            <a:r>
              <a:rPr lang="en-US" altLang="en-US" sz="2400" i="1" dirty="0" smtClean="0"/>
              <a:t>The Protestant Ethic and the Spirit of Capitalism</a:t>
            </a:r>
            <a:r>
              <a:rPr lang="en-US" altLang="en-US" sz="2400" dirty="0" smtClean="0"/>
              <a:t> (1905).</a:t>
            </a:r>
          </a:p>
          <a:p>
            <a:pPr eaLnBrk="1" hangingPunct="1">
              <a:lnSpc>
                <a:spcPct val="90000"/>
              </a:lnSpc>
            </a:pPr>
            <a:r>
              <a:rPr lang="en-US" altLang="en-US" sz="2400" dirty="0" smtClean="0"/>
              <a:t>Calvinist Influence</a:t>
            </a:r>
          </a:p>
          <a:p>
            <a:pPr lvl="1" eaLnBrk="1" hangingPunct="1">
              <a:lnSpc>
                <a:spcPct val="90000"/>
              </a:lnSpc>
            </a:pPr>
            <a:r>
              <a:rPr lang="en-US" altLang="en-US" sz="2000" dirty="0" smtClean="0"/>
              <a:t>Protestant Asceticism </a:t>
            </a:r>
          </a:p>
          <a:p>
            <a:pPr lvl="1" eaLnBrk="1" hangingPunct="1">
              <a:lnSpc>
                <a:spcPct val="90000"/>
              </a:lnSpc>
            </a:pPr>
            <a:r>
              <a:rPr lang="en-US" altLang="en-US" sz="2000" dirty="0" smtClean="0"/>
              <a:t>Aristocratic nature – (Predestination)  </a:t>
            </a:r>
          </a:p>
          <a:p>
            <a:pPr lvl="1" eaLnBrk="1" hangingPunct="1">
              <a:lnSpc>
                <a:spcPct val="90000"/>
              </a:lnSpc>
            </a:pPr>
            <a:r>
              <a:rPr lang="en-US" altLang="en-US" sz="2000" dirty="0" smtClean="0"/>
              <a:t>Investment &amp; Capital </a:t>
            </a:r>
          </a:p>
          <a:p>
            <a:pPr eaLnBrk="1" hangingPunct="1">
              <a:lnSpc>
                <a:spcPct val="90000"/>
              </a:lnSpc>
            </a:pPr>
            <a:r>
              <a:rPr lang="en-US" altLang="en-US" sz="2400" dirty="0" smtClean="0"/>
              <a:t>Whoever works hard in the pursuit of gain fulfills a moral obligation</a:t>
            </a:r>
          </a:p>
          <a:p>
            <a:pPr lvl="1" eaLnBrk="1" hangingPunct="1">
              <a:lnSpc>
                <a:spcPct val="90000"/>
              </a:lnSpc>
            </a:pPr>
            <a:r>
              <a:rPr lang="en-US" altLang="en-US" sz="2000" dirty="0" smtClean="0"/>
              <a:t> Ben Franklin’s writings… </a:t>
            </a:r>
            <a:r>
              <a:rPr lang="en-US" altLang="en-US" sz="2000" i="1" dirty="0" smtClean="0"/>
              <a:t>time is money</a:t>
            </a:r>
          </a:p>
          <a:p>
            <a:pPr eaLnBrk="1" hangingPunct="1">
              <a:lnSpc>
                <a:spcPct val="90000"/>
              </a:lnSpc>
            </a:pPr>
            <a:endParaRPr lang="en-US" altLang="en-US" dirty="0" smtClean="0"/>
          </a:p>
        </p:txBody>
      </p:sp>
    </p:spTree>
    <p:extLst>
      <p:ext uri="{BB962C8B-B14F-4D97-AF65-F5344CB8AC3E}">
        <p14:creationId xmlns:p14="http://schemas.microsoft.com/office/powerpoint/2010/main" val="22584844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blinds(horizontal)">
                                      <p:cBhvr>
                                        <p:cTn id="7" dur="500"/>
                                        <p:tgtEl>
                                          <p:spTgt spid="40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blinds(horizontal)">
                                      <p:cBhvr>
                                        <p:cTn id="12" dur="500"/>
                                        <p:tgtEl>
                                          <p:spTgt spid="4096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animEffect transition="in" filter="blinds(horizontal)">
                                      <p:cBhvr>
                                        <p:cTn id="15" dur="500"/>
                                        <p:tgtEl>
                                          <p:spTgt spid="4096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0963">
                                            <p:txEl>
                                              <p:pRg st="3" end="3"/>
                                            </p:txEl>
                                          </p:spTgt>
                                        </p:tgtEl>
                                        <p:attrNameLst>
                                          <p:attrName>style.visibility</p:attrName>
                                        </p:attrNameLst>
                                      </p:cBhvr>
                                      <p:to>
                                        <p:strVal val="visible"/>
                                      </p:to>
                                    </p:set>
                                    <p:animEffect transition="in" filter="blinds(horizontal)">
                                      <p:cBhvr>
                                        <p:cTn id="18" dur="500"/>
                                        <p:tgtEl>
                                          <p:spTgt spid="40963">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40963">
                                            <p:txEl>
                                              <p:pRg st="4" end="4"/>
                                            </p:txEl>
                                          </p:spTgt>
                                        </p:tgtEl>
                                        <p:attrNameLst>
                                          <p:attrName>style.visibility</p:attrName>
                                        </p:attrNameLst>
                                      </p:cBhvr>
                                      <p:to>
                                        <p:strVal val="visible"/>
                                      </p:to>
                                    </p:set>
                                    <p:animEffect transition="in" filter="blinds(horizontal)">
                                      <p:cBhvr>
                                        <p:cTn id="21" dur="500"/>
                                        <p:tgtEl>
                                          <p:spTgt spid="40963">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0963">
                                            <p:txEl>
                                              <p:pRg st="5" end="5"/>
                                            </p:txEl>
                                          </p:spTgt>
                                        </p:tgtEl>
                                        <p:attrNameLst>
                                          <p:attrName>style.visibility</p:attrName>
                                        </p:attrNameLst>
                                      </p:cBhvr>
                                      <p:to>
                                        <p:strVal val="visible"/>
                                      </p:to>
                                    </p:set>
                                    <p:animEffect transition="in" filter="blinds(horizontal)">
                                      <p:cBhvr>
                                        <p:cTn id="26" dur="500"/>
                                        <p:tgtEl>
                                          <p:spTgt spid="40963">
                                            <p:txEl>
                                              <p:pRg st="5" end="5"/>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40963">
                                            <p:txEl>
                                              <p:pRg st="6" end="6"/>
                                            </p:txEl>
                                          </p:spTgt>
                                        </p:tgtEl>
                                        <p:attrNameLst>
                                          <p:attrName>style.visibility</p:attrName>
                                        </p:attrNameLst>
                                      </p:cBhvr>
                                      <p:to>
                                        <p:strVal val="visible"/>
                                      </p:to>
                                    </p:set>
                                    <p:animEffect transition="in" filter="blinds(horizontal)">
                                      <p:cBhvr>
                                        <p:cTn id="29" dur="500"/>
                                        <p:tgtEl>
                                          <p:spTgt spid="409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Reformation_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8800" y="0"/>
            <a:ext cx="4775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6"/>
          <p:cNvSpPr txBox="1">
            <a:spLocks noChangeArrowheads="1"/>
          </p:cNvSpPr>
          <p:nvPr/>
        </p:nvSpPr>
        <p:spPr bwMode="auto">
          <a:xfrm>
            <a:off x="746125" y="21701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2055" name="Text Box 7"/>
          <p:cNvSpPr txBox="1">
            <a:spLocks noChangeArrowheads="1"/>
          </p:cNvSpPr>
          <p:nvPr/>
        </p:nvSpPr>
        <p:spPr bwMode="auto">
          <a:xfrm>
            <a:off x="0" y="381000"/>
            <a:ext cx="42672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400" b="1" dirty="0">
                <a:latin typeface="Calisto MT" pitchFamily="18" charset="0"/>
              </a:rPr>
              <a:t>Lutheran Influences…</a:t>
            </a:r>
          </a:p>
          <a:p>
            <a:pPr marL="342900" indent="-342900" eaLnBrk="1" hangingPunct="1">
              <a:spcBef>
                <a:spcPct val="50000"/>
              </a:spcBef>
              <a:buFont typeface="Arial" panose="020B0604020202020204" pitchFamily="34" charset="0"/>
              <a:buChar char="•"/>
            </a:pPr>
            <a:r>
              <a:rPr lang="en-US" altLang="en-US" sz="2400" dirty="0">
                <a:latin typeface="Calisto MT" pitchFamily="18" charset="0"/>
              </a:rPr>
              <a:t>North German States</a:t>
            </a:r>
          </a:p>
          <a:p>
            <a:pPr marL="342900" indent="-342900" eaLnBrk="1" hangingPunct="1">
              <a:spcBef>
                <a:spcPct val="50000"/>
              </a:spcBef>
              <a:buFont typeface="Arial" panose="020B0604020202020204" pitchFamily="34" charset="0"/>
              <a:buChar char="•"/>
            </a:pPr>
            <a:r>
              <a:rPr lang="en-US" altLang="en-US" sz="2400" dirty="0">
                <a:latin typeface="Calisto MT" pitchFamily="18" charset="0"/>
              </a:rPr>
              <a:t>Scandinavia - Sweden</a:t>
            </a:r>
          </a:p>
          <a:p>
            <a:pPr eaLnBrk="1" hangingPunct="1">
              <a:spcBef>
                <a:spcPct val="50000"/>
              </a:spcBef>
            </a:pPr>
            <a:endParaRPr lang="en-US" altLang="en-US" sz="2400" dirty="0">
              <a:latin typeface="Calisto MT" pitchFamily="18" charset="0"/>
            </a:endParaRPr>
          </a:p>
          <a:p>
            <a:pPr eaLnBrk="1" hangingPunct="1">
              <a:spcBef>
                <a:spcPct val="50000"/>
              </a:spcBef>
            </a:pPr>
            <a:r>
              <a:rPr lang="en-US" altLang="en-US" sz="2400" b="1" dirty="0">
                <a:latin typeface="Calisto MT" pitchFamily="18" charset="0"/>
              </a:rPr>
              <a:t>Calvinist Influences…</a:t>
            </a:r>
          </a:p>
          <a:p>
            <a:pPr marL="342900" indent="-342900" eaLnBrk="1" hangingPunct="1">
              <a:spcBef>
                <a:spcPct val="50000"/>
              </a:spcBef>
              <a:buFont typeface="Arial" panose="020B0604020202020204" pitchFamily="34" charset="0"/>
              <a:buChar char="•"/>
            </a:pPr>
            <a:r>
              <a:rPr lang="en-US" altLang="en-US" sz="2400" dirty="0">
                <a:latin typeface="Calisto MT" pitchFamily="18" charset="0"/>
              </a:rPr>
              <a:t>Scotland – Scotch-Irish</a:t>
            </a:r>
          </a:p>
          <a:p>
            <a:pPr marL="342900" indent="-342900" eaLnBrk="1" hangingPunct="1">
              <a:spcBef>
                <a:spcPct val="50000"/>
              </a:spcBef>
              <a:buFont typeface="Arial" panose="020B0604020202020204" pitchFamily="34" charset="0"/>
              <a:buChar char="•"/>
            </a:pPr>
            <a:r>
              <a:rPr lang="en-US" altLang="en-US" sz="2400" dirty="0">
                <a:latin typeface="Calisto MT" pitchFamily="18" charset="0"/>
              </a:rPr>
              <a:t>Geneva</a:t>
            </a:r>
          </a:p>
          <a:p>
            <a:pPr marL="342900" indent="-342900" eaLnBrk="1" hangingPunct="1">
              <a:spcBef>
                <a:spcPct val="50000"/>
              </a:spcBef>
              <a:buFont typeface="Arial" panose="020B0604020202020204" pitchFamily="34" charset="0"/>
              <a:buChar char="•"/>
            </a:pPr>
            <a:r>
              <a:rPr lang="en-US" altLang="en-US" sz="2400" dirty="0">
                <a:latin typeface="Calisto MT" pitchFamily="18" charset="0"/>
              </a:rPr>
              <a:t>Bohemia</a:t>
            </a:r>
          </a:p>
          <a:p>
            <a:pPr marL="342900" indent="-342900" eaLnBrk="1" hangingPunct="1">
              <a:spcBef>
                <a:spcPct val="50000"/>
              </a:spcBef>
              <a:buFont typeface="Arial" panose="020B0604020202020204" pitchFamily="34" charset="0"/>
              <a:buChar char="•"/>
            </a:pPr>
            <a:r>
              <a:rPr lang="en-US" altLang="en-US" sz="2400" dirty="0">
                <a:latin typeface="Calisto MT" pitchFamily="18" charset="0"/>
              </a:rPr>
              <a:t>Netherlands</a:t>
            </a:r>
          </a:p>
          <a:p>
            <a:pPr eaLnBrk="1" hangingPunct="1">
              <a:spcBef>
                <a:spcPct val="50000"/>
              </a:spcBef>
            </a:pPr>
            <a:endParaRPr lang="en-US" altLang="en-US" sz="2400" dirty="0">
              <a:latin typeface="Calisto MT" pitchFamily="18" charset="0"/>
            </a:endParaRPr>
          </a:p>
          <a:p>
            <a:pPr eaLnBrk="1" hangingPunct="1">
              <a:spcBef>
                <a:spcPct val="50000"/>
              </a:spcBef>
            </a:pPr>
            <a:r>
              <a:rPr lang="en-US" altLang="en-US" sz="2400" b="1" dirty="0" smtClean="0">
                <a:latin typeface="Calisto MT" pitchFamily="18" charset="0"/>
              </a:rPr>
              <a:t>England…</a:t>
            </a:r>
          </a:p>
          <a:p>
            <a:pPr marL="342900" indent="-342900" eaLnBrk="1" hangingPunct="1">
              <a:spcBef>
                <a:spcPct val="50000"/>
              </a:spcBef>
              <a:buFont typeface="Arial" panose="020B0604020202020204" pitchFamily="34" charset="0"/>
              <a:buChar char="•"/>
            </a:pPr>
            <a:r>
              <a:rPr lang="en-US" altLang="en-US" sz="2400" b="1" i="1" dirty="0" smtClean="0">
                <a:latin typeface="Calisto MT" pitchFamily="18" charset="0"/>
              </a:rPr>
              <a:t>Via Media</a:t>
            </a:r>
            <a:endParaRPr lang="en-US" altLang="en-US" sz="2400" b="1" i="1" dirty="0">
              <a:latin typeface="Calisto MT" pitchFamily="18" charset="0"/>
            </a:endParaRPr>
          </a:p>
        </p:txBody>
      </p:sp>
    </p:spTree>
    <p:extLst>
      <p:ext uri="{BB962C8B-B14F-4D97-AF65-F5344CB8AC3E}">
        <p14:creationId xmlns:p14="http://schemas.microsoft.com/office/powerpoint/2010/main" val="2687933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blinds(horizontal)">
                                      <p:cBhvr>
                                        <p:cTn id="7"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i="1" dirty="0" smtClean="0"/>
              <a:t>Why did the split of Western Christendom happen when it did?</a:t>
            </a:r>
            <a:endParaRPr lang="en-US" b="1" i="1" dirty="0"/>
          </a:p>
        </p:txBody>
      </p:sp>
      <p:sp>
        <p:nvSpPr>
          <p:cNvPr id="4" name="Right Arrow 3"/>
          <p:cNvSpPr/>
          <p:nvPr/>
        </p:nvSpPr>
        <p:spPr>
          <a:xfrm>
            <a:off x="0" y="1371600"/>
            <a:ext cx="4038600" cy="27432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1"/>
                </a:solidFill>
              </a:rPr>
              <a:t>Long Term Causes…</a:t>
            </a:r>
            <a:endParaRPr lang="en-US" sz="3200" dirty="0">
              <a:solidFill>
                <a:schemeClr val="bg1"/>
              </a:solidFill>
            </a:endParaRPr>
          </a:p>
        </p:txBody>
      </p:sp>
      <p:sp>
        <p:nvSpPr>
          <p:cNvPr id="5" name="Right Arrow 4"/>
          <p:cNvSpPr/>
          <p:nvPr/>
        </p:nvSpPr>
        <p:spPr>
          <a:xfrm>
            <a:off x="-2309" y="4114800"/>
            <a:ext cx="4038600" cy="27432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1"/>
                </a:solidFill>
              </a:rPr>
              <a:t>More Immediate Causes …</a:t>
            </a:r>
            <a:endParaRPr lang="en-US" sz="3200" dirty="0">
              <a:solidFill>
                <a:schemeClr val="bg1"/>
              </a:solidFill>
            </a:endParaRPr>
          </a:p>
        </p:txBody>
      </p:sp>
      <p:sp>
        <p:nvSpPr>
          <p:cNvPr id="6" name="Explosion 2 5"/>
          <p:cNvSpPr/>
          <p:nvPr/>
        </p:nvSpPr>
        <p:spPr>
          <a:xfrm>
            <a:off x="4036291" y="1752600"/>
            <a:ext cx="4800600" cy="3962400"/>
          </a:xfrm>
          <a:prstGeom prst="irregularSeal2">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hlinkClick r:id="rId2" action="ppaction://hlinksldjump"/>
              </a:rPr>
              <a:t>Catalyst?</a:t>
            </a:r>
            <a:endParaRPr lang="en-US" sz="3200" dirty="0">
              <a:solidFill>
                <a:schemeClr val="bg1"/>
              </a:solidFill>
            </a:endParaRPr>
          </a:p>
        </p:txBody>
      </p:sp>
    </p:spTree>
    <p:extLst>
      <p:ext uri="{BB962C8B-B14F-4D97-AF65-F5344CB8AC3E}">
        <p14:creationId xmlns:p14="http://schemas.microsoft.com/office/powerpoint/2010/main" val="51434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752600" y="430887"/>
            <a:ext cx="10820400"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5280" tIns="0" rIns="0" bIns="0" numCol="1" anchor="ctr" anchorCtr="0" compatLnSpc="1">
            <a:prstTxWarp prst="textNoShape">
              <a:avLst/>
            </a:prstTxWarp>
            <a:spAutoFit/>
          </a:bodyPr>
          <a:lstStyle/>
          <a:p>
            <a:pPr fontAlgn="base">
              <a:spcBef>
                <a:spcPct val="0"/>
              </a:spcBef>
              <a:spcAft>
                <a:spcPct val="0"/>
              </a:spcAft>
            </a:pPr>
            <a:r>
              <a:rPr kumimoji="0" lang="en-US" altLang="en-US" sz="2800" b="0" i="1" strike="noStrike" cap="none" normalizeH="0" baseline="0" dirty="0" smtClean="0">
                <a:ln>
                  <a:noFill/>
                </a:ln>
                <a:solidFill>
                  <a:schemeClr val="tx1"/>
                </a:solidFill>
                <a:effectLst/>
                <a:latin typeface="Baskerville Old Face" pitchFamily="18" charset="0"/>
                <a:ea typeface="Times New Roman" pitchFamily="18" charset="0"/>
                <a:cs typeface="Times New Roman" pitchFamily="18" charset="0"/>
              </a:rPr>
              <a:t>The reader who wishes to understand the religious revolution, and consequent emergence of Protestantism, to which we shall now turn, must bear in mind the extraordinarily intricate interplay of the factors [taking place throughout Europe]: the decline of the Church, the growth of secular and humanistic feeling, …the rise of monarchs who wished to control everything in their kingdoms, including the Church, the resistance of feudal elements to these same monarchs, the lassitude of the Popes…. the atomistic division of Germany, the Turkish peril, the zeal of Spain, the preeminence of Charles V, and the fears felt in the rest of Europe, especially France, of absorption of suffocation by the amazing empire of the Habsburgs.</a:t>
            </a:r>
            <a:endParaRPr kumimoji="0" lang="en-US" altLang="en-US" sz="2800" b="1" i="0" strike="noStrike" cap="none" normalizeH="0" baseline="0" dirty="0" smtClean="0">
              <a:ln>
                <a:noFill/>
              </a:ln>
              <a:solidFill>
                <a:schemeClr val="tx1"/>
              </a:solidFill>
              <a:effectLst/>
              <a:latin typeface="Baskerville Old Face"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Baskerville Old Face" pitchFamily="18" charset="0"/>
                <a:cs typeface="Arial" pitchFamily="34" charset="0"/>
              </a:rPr>
              <a:t>Palmer and Colton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1551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Catalyst to Reformation</a:t>
            </a:r>
            <a:endParaRPr lang="en-US" dirty="0"/>
          </a:p>
        </p:txBody>
      </p:sp>
      <p:sp>
        <p:nvSpPr>
          <p:cNvPr id="3" name="Title 2"/>
          <p:cNvSpPr>
            <a:spLocks noGrp="1"/>
          </p:cNvSpPr>
          <p:nvPr>
            <p:ph type="title"/>
          </p:nvPr>
        </p:nvSpPr>
        <p:spPr/>
        <p:txBody>
          <a:bodyPr/>
          <a:lstStyle/>
          <a:p>
            <a:r>
              <a:rPr lang="en-US" dirty="0" smtClean="0"/>
              <a:t>Martin Luther </a:t>
            </a:r>
            <a:endParaRPr lang="en-US" dirty="0"/>
          </a:p>
        </p:txBody>
      </p:sp>
    </p:spTree>
    <p:extLst>
      <p:ext uri="{BB962C8B-B14F-4D97-AF65-F5344CB8AC3E}">
        <p14:creationId xmlns:p14="http://schemas.microsoft.com/office/powerpoint/2010/main" val="4219144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martin-lu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4200" y="1752600"/>
            <a:ext cx="4749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a:xfrm>
            <a:off x="457200" y="0"/>
            <a:ext cx="8229600" cy="1143000"/>
          </a:xfrm>
        </p:spPr>
        <p:txBody>
          <a:bodyPr/>
          <a:lstStyle/>
          <a:p>
            <a:pPr eaLnBrk="1" hangingPunct="1"/>
            <a:r>
              <a:rPr lang="en-US" altLang="en-US" smtClean="0"/>
              <a:t>Luther’s Reformation</a:t>
            </a:r>
          </a:p>
        </p:txBody>
      </p:sp>
      <p:sp>
        <p:nvSpPr>
          <p:cNvPr id="7172" name="Rectangle 3"/>
          <p:cNvSpPr>
            <a:spLocks noGrp="1" noChangeArrowheads="1"/>
          </p:cNvSpPr>
          <p:nvPr>
            <p:ph type="body" idx="4294967295"/>
          </p:nvPr>
        </p:nvSpPr>
        <p:spPr>
          <a:xfrm>
            <a:off x="191655" y="990600"/>
            <a:ext cx="2514600" cy="3429000"/>
          </a:xfrm>
          <a:prstGeom prst="rect">
            <a:avLst/>
          </a:prstGeom>
        </p:spPr>
        <p:txBody>
          <a:bodyPr/>
          <a:lstStyle/>
          <a:p>
            <a:pPr eaLnBrk="1" hangingPunct="1">
              <a:lnSpc>
                <a:spcPct val="90000"/>
              </a:lnSpc>
            </a:pPr>
            <a:endParaRPr lang="en-US" altLang="en-US" sz="2400" dirty="0" smtClean="0"/>
          </a:p>
          <a:p>
            <a:pPr eaLnBrk="1" hangingPunct="1">
              <a:lnSpc>
                <a:spcPct val="90000"/>
              </a:lnSpc>
            </a:pPr>
            <a:r>
              <a:rPr lang="en-US" altLang="en-US" sz="2400" b="1" i="1" dirty="0" smtClean="0"/>
              <a:t>Luther initially saw himself as a great reformer of the Catholic church …</a:t>
            </a:r>
          </a:p>
          <a:p>
            <a:pPr eaLnBrk="1" hangingPunct="1">
              <a:lnSpc>
                <a:spcPct val="90000"/>
              </a:lnSpc>
            </a:pPr>
            <a:r>
              <a:rPr lang="en-US" altLang="en-US" sz="2400" b="1" i="1" u="sng" dirty="0" smtClean="0"/>
              <a:t>95 Theses</a:t>
            </a:r>
          </a:p>
          <a:p>
            <a:pPr eaLnBrk="1" hangingPunct="1">
              <a:lnSpc>
                <a:spcPct val="90000"/>
              </a:lnSpc>
            </a:pPr>
            <a:endParaRPr lang="en-US" altLang="en-US" sz="2800" dirty="0" smtClean="0"/>
          </a:p>
        </p:txBody>
      </p:sp>
      <p:sp>
        <p:nvSpPr>
          <p:cNvPr id="2" name="TextBox 1"/>
          <p:cNvSpPr txBox="1"/>
          <p:nvPr/>
        </p:nvSpPr>
        <p:spPr>
          <a:xfrm>
            <a:off x="228600" y="3733800"/>
            <a:ext cx="3810000" cy="2862322"/>
          </a:xfrm>
          <a:prstGeom prst="rect">
            <a:avLst/>
          </a:prstGeom>
          <a:noFill/>
        </p:spPr>
        <p:txBody>
          <a:bodyPr wrap="square" rtlCol="0">
            <a:spAutoFit/>
          </a:bodyPr>
          <a:lstStyle/>
          <a:p>
            <a:r>
              <a:rPr lang="en-US" altLang="en-US" sz="2000" b="1" i="1" dirty="0" smtClean="0"/>
              <a:t>21. Therefore those preachers of indulgences are in error, who say that by the pope's indulgences a man is freed from every penalty, and saved;</a:t>
            </a:r>
          </a:p>
          <a:p>
            <a:r>
              <a:rPr lang="en-US" altLang="en-US" sz="2000" b="1" i="1" dirty="0" smtClean="0"/>
              <a:t>36. Every truly repentant Christian has a right to full remission of penalty and guilt, even without letters of pardon.</a:t>
            </a:r>
          </a:p>
        </p:txBody>
      </p:sp>
    </p:spTree>
    <p:extLst>
      <p:ext uri="{BB962C8B-B14F-4D97-AF65-F5344CB8AC3E}">
        <p14:creationId xmlns:p14="http://schemas.microsoft.com/office/powerpoint/2010/main" val="219063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descr="map-Lutheranism"/>
          <p:cNvPicPr>
            <a:picLocks noGrp="1" noChangeAspect="1" noChangeArrowheads="1"/>
          </p:cNvPicPr>
          <p:nvPr>
            <p:ph type="body" sz="half" idx="4294967295"/>
          </p:nvPr>
        </p:nvPicPr>
        <p:blipFill>
          <a:blip r:embed="rId2" cstate="print">
            <a:lum bright="-12000" contrast="12000"/>
            <a:extLst>
              <a:ext uri="{28A0092B-C50C-407E-A947-70E740481C1C}">
                <a14:useLocalDpi xmlns:a14="http://schemas.microsoft.com/office/drawing/2010/main" val="0"/>
              </a:ext>
            </a:extLst>
          </a:blip>
          <a:srcRect b="9302"/>
          <a:stretch>
            <a:fillRect/>
          </a:stretch>
        </p:blipFill>
        <p:spPr>
          <a:xfrm>
            <a:off x="2667000" y="1676400"/>
            <a:ext cx="4487159" cy="4971921"/>
          </a:xfrm>
          <a:prstGeom prst="rect">
            <a:avLst/>
          </a:prstGeom>
          <a:noFill/>
          <a:ln>
            <a:solidFill>
              <a:srgbClr val="FF0000"/>
            </a:solidFill>
            <a:miter lim="800000"/>
            <a:headEnd/>
            <a:tailEnd/>
          </a:ln>
        </p:spPr>
      </p:pic>
      <p:sp>
        <p:nvSpPr>
          <p:cNvPr id="6147" name="Rectangle 2"/>
          <p:cNvSpPr>
            <a:spLocks noGrp="1" noChangeArrowheads="1"/>
          </p:cNvSpPr>
          <p:nvPr>
            <p:ph type="title"/>
          </p:nvPr>
        </p:nvSpPr>
        <p:spPr>
          <a:xfrm>
            <a:off x="76200" y="1447800"/>
            <a:ext cx="9144000" cy="838200"/>
          </a:xfrm>
        </p:spPr>
        <p:txBody>
          <a:bodyPr>
            <a:normAutofit fontScale="90000"/>
          </a:bodyPr>
          <a:lstStyle/>
          <a:p>
            <a:pPr algn="l" eaLnBrk="1" hangingPunct="1"/>
            <a:r>
              <a:rPr lang="en-US" altLang="en-US" sz="4800" dirty="0" smtClean="0">
                <a:latin typeface="Baskerville Old Face" pitchFamily="18" charset="0"/>
              </a:rPr>
              <a:t>The Empire</a:t>
            </a:r>
            <a:r>
              <a:rPr lang="en-US" altLang="en-US" sz="5400" dirty="0" smtClean="0">
                <a:latin typeface="Baskerville Old Face" pitchFamily="18" charset="0"/>
              </a:rPr>
              <a:t>: </a:t>
            </a:r>
            <a:br>
              <a:rPr lang="en-US" altLang="en-US" sz="5400" dirty="0" smtClean="0">
                <a:latin typeface="Baskerville Old Face" pitchFamily="18" charset="0"/>
              </a:rPr>
            </a:br>
            <a:r>
              <a:rPr lang="en-US" altLang="en-US" sz="3200" i="1" dirty="0" smtClean="0"/>
              <a:t>The Holy Roman Empire is neither Holy, nor Roman, nor an Empire.</a:t>
            </a:r>
            <a:r>
              <a:rPr lang="en-US" altLang="en-US" sz="3600" i="1" dirty="0" smtClean="0"/>
              <a:t> </a:t>
            </a:r>
            <a:r>
              <a:rPr lang="en-US" altLang="en-US" sz="1800" i="1" dirty="0" smtClean="0"/>
              <a:t>Voltaire</a:t>
            </a:r>
            <a:r>
              <a:rPr lang="en-US" altLang="en-US" sz="3600" i="1" dirty="0" smtClean="0"/>
              <a:t/>
            </a:r>
            <a:br>
              <a:rPr lang="en-US" altLang="en-US" sz="3600" i="1" dirty="0" smtClean="0"/>
            </a:br>
            <a:endParaRPr lang="en-US" altLang="en-US" sz="3600" i="1" dirty="0" smtClean="0"/>
          </a:p>
        </p:txBody>
      </p:sp>
    </p:spTree>
    <p:extLst>
      <p:ext uri="{BB962C8B-B14F-4D97-AF65-F5344CB8AC3E}">
        <p14:creationId xmlns:p14="http://schemas.microsoft.com/office/powerpoint/2010/main" val="2694284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File:Karte bauernkrieg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8801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8"/>
          <p:cNvSpPr>
            <a:spLocks noGrp="1" noChangeArrowheads="1"/>
          </p:cNvSpPr>
          <p:nvPr>
            <p:ph type="body" sz="half" idx="4294967295"/>
          </p:nvPr>
        </p:nvSpPr>
        <p:spPr>
          <a:xfrm>
            <a:off x="5334000" y="0"/>
            <a:ext cx="3810000" cy="6629400"/>
          </a:xfrm>
          <a:prstGeom prst="rect">
            <a:avLst/>
          </a:prstGeom>
        </p:spPr>
        <p:txBody>
          <a:bodyPr/>
          <a:lstStyle/>
          <a:p>
            <a:pPr eaLnBrk="1" hangingPunct="1">
              <a:buFontTx/>
              <a:buNone/>
            </a:pPr>
            <a:endParaRPr lang="en-US" altLang="en-US" smtClean="0"/>
          </a:p>
          <a:p>
            <a:pPr algn="ctr" eaLnBrk="1" hangingPunct="1">
              <a:buFontTx/>
              <a:buNone/>
            </a:pPr>
            <a:r>
              <a:rPr lang="en-US" altLang="en-US" sz="4000" b="1" smtClean="0">
                <a:latin typeface="Bodoni MT" pitchFamily="18" charset="0"/>
              </a:rPr>
              <a:t>Peasant Revolts</a:t>
            </a:r>
          </a:p>
          <a:p>
            <a:pPr algn="r" eaLnBrk="1" hangingPunct="1">
              <a:buFontTx/>
              <a:buNone/>
            </a:pPr>
            <a:endParaRPr lang="en-US" altLang="en-US" sz="3200" b="1" smtClean="0">
              <a:latin typeface="Bodoni MT" pitchFamily="18" charset="0"/>
            </a:endParaRPr>
          </a:p>
          <a:p>
            <a:pPr algn="r" eaLnBrk="1" hangingPunct="1">
              <a:buFontTx/>
              <a:buNone/>
            </a:pPr>
            <a:r>
              <a:rPr lang="en-US" altLang="en-US" sz="3200" b="1" i="1" u="sng" smtClean="0">
                <a:latin typeface="Bodoni MT" pitchFamily="18" charset="0"/>
              </a:rPr>
              <a:t>12 Articles of the Peasants of Swabia</a:t>
            </a:r>
            <a:r>
              <a:rPr lang="en-US" altLang="en-US" sz="3200" b="1" i="1" smtClean="0">
                <a:latin typeface="Bodoni MT" pitchFamily="18" charset="0"/>
              </a:rPr>
              <a:t> </a:t>
            </a:r>
          </a:p>
          <a:p>
            <a:pPr algn="r" eaLnBrk="1" hangingPunct="1">
              <a:buFontTx/>
              <a:buNone/>
            </a:pPr>
            <a:r>
              <a:rPr lang="en-US" altLang="en-US" sz="3200" b="1" smtClean="0">
                <a:latin typeface="Bodoni MT" pitchFamily="18" charset="0"/>
              </a:rPr>
              <a:t>Economic, political  &amp; religious in nature</a:t>
            </a:r>
          </a:p>
        </p:txBody>
      </p:sp>
    </p:spTree>
    <p:extLst>
      <p:ext uri="{BB962C8B-B14F-4D97-AF65-F5344CB8AC3E}">
        <p14:creationId xmlns:p14="http://schemas.microsoft.com/office/powerpoint/2010/main" val="1308597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map-Peasants’ War of 1525"/>
          <p:cNvPicPr>
            <a:picLocks noGrp="1" noChangeAspect="1" noChangeArrowheads="1"/>
          </p:cNvPicPr>
          <p:nvPr>
            <p:ph type="body" idx="4294967295"/>
          </p:nvPr>
        </p:nvPicPr>
        <p:blipFill>
          <a:blip r:embed="rId2">
            <a:lum bright="-6000" contrast="6000"/>
            <a:extLst>
              <a:ext uri="{28A0092B-C50C-407E-A947-70E740481C1C}">
                <a14:useLocalDpi xmlns:a14="http://schemas.microsoft.com/office/drawing/2010/main" val="0"/>
              </a:ext>
            </a:extLst>
          </a:blip>
          <a:srcRect/>
          <a:stretch>
            <a:fillRect/>
          </a:stretch>
        </p:blipFill>
        <p:spPr>
          <a:xfrm>
            <a:off x="2971800" y="0"/>
            <a:ext cx="6064250" cy="6858000"/>
          </a:xfrm>
          <a:prstGeom prst="rect">
            <a:avLst/>
          </a:prstGeom>
          <a:noFill/>
        </p:spPr>
      </p:pic>
      <p:sp>
        <p:nvSpPr>
          <p:cNvPr id="19458" name="Rectangle 2"/>
          <p:cNvSpPr>
            <a:spLocks noGrp="1" noChangeArrowheads="1"/>
          </p:cNvSpPr>
          <p:nvPr>
            <p:ph type="title"/>
          </p:nvPr>
        </p:nvSpPr>
        <p:spPr>
          <a:xfrm>
            <a:off x="228600" y="5181600"/>
            <a:ext cx="2590800" cy="1143000"/>
          </a:xfrm>
        </p:spPr>
        <p:txBody>
          <a:bodyPr>
            <a:normAutofit fontScale="90000"/>
          </a:bodyPr>
          <a:lstStyle/>
          <a:p>
            <a:pPr eaLnBrk="1" hangingPunct="1">
              <a:defRPr/>
            </a:pPr>
            <a:r>
              <a:rPr lang="en-US" b="1" dirty="0" smtClean="0">
                <a:effectLst>
                  <a:outerShdw blurRad="38100" dist="38100" dir="2700000" algn="tl">
                    <a:srgbClr val="C0C0C0"/>
                  </a:outerShdw>
                </a:effectLst>
              </a:rPr>
              <a:t>Peasant rebellions</a:t>
            </a:r>
          </a:p>
        </p:txBody>
      </p:sp>
    </p:spTree>
    <p:extLst>
      <p:ext uri="{BB962C8B-B14F-4D97-AF65-F5344CB8AC3E}">
        <p14:creationId xmlns:p14="http://schemas.microsoft.com/office/powerpoint/2010/main" val="41250662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TC101790491[[fn=Mylar]]</Template>
  <TotalTime>362</TotalTime>
  <Words>959</Words>
  <Application>Microsoft Office PowerPoint</Application>
  <PresentationFormat>On-screen Show (4:3)</PresentationFormat>
  <Paragraphs>98</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Mylar</vt:lpstr>
      <vt:lpstr>The Protestant Reformation</vt:lpstr>
      <vt:lpstr>PowerPoint Presentation</vt:lpstr>
      <vt:lpstr>Why did the split of Western Christendom happen when it did?</vt:lpstr>
      <vt:lpstr>PowerPoint Presentation</vt:lpstr>
      <vt:lpstr>Martin Luther </vt:lpstr>
      <vt:lpstr>Luther’s Reformation</vt:lpstr>
      <vt:lpstr>The Empire:  The Holy Roman Empire is neither Holy, nor Roman, nor an Empire. Voltaire </vt:lpstr>
      <vt:lpstr>PowerPoint Presentation</vt:lpstr>
      <vt:lpstr>Peasant rebellions</vt:lpstr>
      <vt:lpstr>PowerPoint Presentation</vt:lpstr>
      <vt:lpstr>Luther’s Response</vt:lpstr>
      <vt:lpstr>In Response to Luther…</vt:lpstr>
      <vt:lpstr>Political Consequences…</vt:lpstr>
      <vt:lpstr>PowerPoint Presentation</vt:lpstr>
      <vt:lpstr>PowerPoint Presentation</vt:lpstr>
      <vt:lpstr>PowerPoint Presentation</vt:lpstr>
      <vt:lpstr>PowerPoint Presentation</vt:lpstr>
      <vt:lpstr>PowerPoint Presentation</vt:lpstr>
      <vt:lpstr>Reformation as a turning Point</vt:lpstr>
      <vt:lpstr>PowerPoint Presentation</vt:lpstr>
      <vt:lpstr>PowerPoint Presentation</vt:lpstr>
      <vt:lpstr>PowerPoint Presentation</vt:lpstr>
      <vt:lpstr>PowerPoint Presentation</vt:lpstr>
      <vt:lpstr>PowerPoint Presentation</vt:lpstr>
      <vt:lpstr>Protestant Work Ethic</vt:lpstr>
      <vt:lpstr>Max Weber, Weber Thesis</vt:lpstr>
      <vt:lpstr>PowerPoint Presentation</vt:lpstr>
    </vt:vector>
  </TitlesOfParts>
  <Company>South Orangetown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Protestant Reformation</dc:title>
  <dc:creator>"%username%"</dc:creator>
  <cp:lastModifiedBy>"%username%"</cp:lastModifiedBy>
  <cp:revision>17</cp:revision>
  <dcterms:created xsi:type="dcterms:W3CDTF">2013-09-30T17:05:29Z</dcterms:created>
  <dcterms:modified xsi:type="dcterms:W3CDTF">2013-10-01T16:47:33Z</dcterms:modified>
</cp:coreProperties>
</file>